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1"/>
  </p:notesMasterIdLst>
  <p:handoutMasterIdLst>
    <p:handoutMasterId r:id="rId122"/>
  </p:handoutMasterIdLst>
  <p:sldIdLst>
    <p:sldId id="31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10" r:id="rId19"/>
    <p:sldId id="411" r:id="rId20"/>
    <p:sldId id="412" r:id="rId21"/>
    <p:sldId id="413" r:id="rId22"/>
    <p:sldId id="414" r:id="rId23"/>
    <p:sldId id="415" r:id="rId24"/>
    <p:sldId id="416" r:id="rId25"/>
    <p:sldId id="417" r:id="rId26"/>
    <p:sldId id="418" r:id="rId27"/>
    <p:sldId id="419" r:id="rId28"/>
    <p:sldId id="400" r:id="rId29"/>
    <p:sldId id="401" r:id="rId30"/>
    <p:sldId id="403" r:id="rId31"/>
    <p:sldId id="402" r:id="rId32"/>
    <p:sldId id="404" r:id="rId33"/>
    <p:sldId id="405" r:id="rId34"/>
    <p:sldId id="407" r:id="rId35"/>
    <p:sldId id="406" r:id="rId36"/>
    <p:sldId id="408" r:id="rId37"/>
    <p:sldId id="409" r:id="rId38"/>
    <p:sldId id="365" r:id="rId39"/>
    <p:sldId id="384" r:id="rId40"/>
    <p:sldId id="38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6" r:id="rId57"/>
    <p:sldId id="381" r:id="rId58"/>
    <p:sldId id="382" r:id="rId59"/>
    <p:sldId id="383" r:id="rId60"/>
    <p:sldId id="420" r:id="rId61"/>
    <p:sldId id="421" r:id="rId62"/>
    <p:sldId id="422" r:id="rId63"/>
    <p:sldId id="423" r:id="rId64"/>
    <p:sldId id="424" r:id="rId65"/>
    <p:sldId id="425" r:id="rId66"/>
    <p:sldId id="426" r:id="rId67"/>
    <p:sldId id="427" r:id="rId68"/>
    <p:sldId id="428" r:id="rId69"/>
    <p:sldId id="429" r:id="rId70"/>
    <p:sldId id="430" r:id="rId71"/>
    <p:sldId id="431" r:id="rId72"/>
    <p:sldId id="432" r:id="rId73"/>
    <p:sldId id="433" r:id="rId74"/>
    <p:sldId id="434" r:id="rId75"/>
    <p:sldId id="435" r:id="rId76"/>
    <p:sldId id="436" r:id="rId77"/>
    <p:sldId id="437" r:id="rId78"/>
    <p:sldId id="438" r:id="rId79"/>
    <p:sldId id="439" r:id="rId80"/>
    <p:sldId id="440" r:id="rId81"/>
    <p:sldId id="441" r:id="rId82"/>
    <p:sldId id="442" r:id="rId83"/>
    <p:sldId id="443" r:id="rId84"/>
    <p:sldId id="444" r:id="rId85"/>
    <p:sldId id="445" r:id="rId86"/>
    <p:sldId id="446" r:id="rId87"/>
    <p:sldId id="447" r:id="rId88"/>
    <p:sldId id="448" r:id="rId89"/>
    <p:sldId id="449" r:id="rId90"/>
    <p:sldId id="450" r:id="rId91"/>
    <p:sldId id="451" r:id="rId92"/>
    <p:sldId id="457" r:id="rId93"/>
    <p:sldId id="458" r:id="rId94"/>
    <p:sldId id="452" r:id="rId95"/>
    <p:sldId id="453" r:id="rId96"/>
    <p:sldId id="454" r:id="rId97"/>
    <p:sldId id="455" r:id="rId98"/>
    <p:sldId id="456" r:id="rId99"/>
    <p:sldId id="459" r:id="rId100"/>
    <p:sldId id="465" r:id="rId101"/>
    <p:sldId id="467" r:id="rId102"/>
    <p:sldId id="468" r:id="rId103"/>
    <p:sldId id="466" r:id="rId104"/>
    <p:sldId id="469" r:id="rId105"/>
    <p:sldId id="470" r:id="rId106"/>
    <p:sldId id="471" r:id="rId107"/>
    <p:sldId id="472" r:id="rId108"/>
    <p:sldId id="473" r:id="rId109"/>
    <p:sldId id="474" r:id="rId110"/>
    <p:sldId id="475" r:id="rId111"/>
    <p:sldId id="476" r:id="rId112"/>
    <p:sldId id="477" r:id="rId113"/>
    <p:sldId id="464" r:id="rId114"/>
    <p:sldId id="460" r:id="rId115"/>
    <p:sldId id="461" r:id="rId116"/>
    <p:sldId id="462" r:id="rId117"/>
    <p:sldId id="463" r:id="rId118"/>
    <p:sldId id="339" r:id="rId119"/>
    <p:sldId id="364" r:id="rId120"/>
  </p:sldIdLst>
  <p:sldSz cx="9144000" cy="6858000" type="screen4x3"/>
  <p:notesSz cx="6858000" cy="9144000"/>
  <p:custDataLst>
    <p:tags r:id="rId1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6" d="100"/>
          <a:sy n="86" d="100"/>
        </p:scale>
        <p:origin x="1382" y="5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2021-08-26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8/26/2021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hyperlink" Target="https://developer.mozilla.org/en-US/docs/Web/JavaScript/Reference/Global_Objects/String/split" TargetMode="External"/><Relationship Id="rId3" Type="http://schemas.openxmlformats.org/officeDocument/2006/relationships/hyperlink" Target="https://developer.mozilla.org/en-US/docs/Web/JavaScript/Reference/Global_Objects/RegExp/test" TargetMode="External"/><Relationship Id="rId7" Type="http://schemas.openxmlformats.org/officeDocument/2006/relationships/hyperlink" Target="https://developer.mozilla.org/en-US/docs/Web/JavaScript/Reference/Global_Objects/String/replace" TargetMode="External"/><Relationship Id="rId2" Type="http://schemas.openxmlformats.org/officeDocument/2006/relationships/hyperlink" Target="https://developer.mozilla.org/en-US/docs/Web/JavaScript/Reference/Global_Objects/RegExp/exec" TargetMode="External"/><Relationship Id="rId1" Type="http://schemas.openxmlformats.org/officeDocument/2006/relationships/slideLayout" Target="../slideLayouts/slideLayout3.xml"/><Relationship Id="rId6" Type="http://schemas.openxmlformats.org/officeDocument/2006/relationships/hyperlink" Target="https://developer.mozilla.org/en-US/docs/Web/JavaScript/Reference/Global_Objects/String/search" TargetMode="External"/><Relationship Id="rId5" Type="http://schemas.openxmlformats.org/officeDocument/2006/relationships/hyperlink" Target="https://developer.mozilla.org/en-US/docs/Web/JavaScript/Reference/Global_Objects/String/matchAll" TargetMode="External"/><Relationship Id="rId4" Type="http://schemas.openxmlformats.org/officeDocument/2006/relationships/hyperlink" Target="https://developer.mozilla.org/en-US/docs/Web/JavaScript/Reference/Global_Objects/String/match"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s://www.w3schools.com/js/js_es5.asp"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a:t>
            </a:r>
            <a:br>
              <a:rPr lang="en-US" dirty="0"/>
            </a:br>
            <a:r>
              <a:rPr lang="en-US" dirty="0"/>
              <a:t>Javascript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 Basic function with three parameters that logs the sum of all the parameters</a:t>
            </a:r>
          </a:p>
          <a:p>
            <a:r>
              <a:rPr lang="en-US" dirty="0"/>
              <a:t>function </a:t>
            </a:r>
            <a:r>
              <a:rPr lang="en-US" dirty="0" err="1"/>
              <a:t>argCheck</a:t>
            </a:r>
            <a:r>
              <a:rPr lang="en-US" dirty="0"/>
              <a:t>(parameter1, parameter2, parameter3){</a:t>
            </a:r>
          </a:p>
          <a:p>
            <a:r>
              <a:rPr lang="en-US" dirty="0"/>
              <a:t>  console.log(parameter1 + parameter2 + parameter3);</a:t>
            </a:r>
          </a:p>
          <a:p>
            <a:r>
              <a:rPr lang="en-US" dirty="0"/>
              <a:t>}</a:t>
            </a:r>
          </a:p>
          <a:p>
            <a:endParaRPr lang="en-US" dirty="0"/>
          </a:p>
          <a:p>
            <a:r>
              <a:rPr lang="en-US" dirty="0"/>
              <a:t>// Function with extra arguments</a:t>
            </a:r>
          </a:p>
          <a:p>
            <a:r>
              <a:rPr lang="en-US" dirty="0" err="1"/>
              <a:t>argCheck</a:t>
            </a:r>
            <a:r>
              <a:rPr lang="en-US" dirty="0"/>
              <a:t>(1,2,3,4);</a:t>
            </a:r>
          </a:p>
          <a:p>
            <a:r>
              <a:rPr lang="en-US" dirty="0"/>
              <a:t>// Logs 6 (1 + 2 + 3, ignores 4)</a:t>
            </a:r>
            <a:endParaRPr lang="en-IN" dirty="0"/>
          </a:p>
        </p:txBody>
      </p:sp>
      <p:sp>
        <p:nvSpPr>
          <p:cNvPr id="3" name="Title 2"/>
          <p:cNvSpPr>
            <a:spLocks noGrp="1"/>
          </p:cNvSpPr>
          <p:nvPr>
            <p:ph type="title"/>
          </p:nvPr>
        </p:nvSpPr>
        <p:spPr/>
        <p:txBody>
          <a:bodyPr/>
          <a:lstStyle/>
          <a:p>
            <a:r>
              <a:rPr lang="en-IN" dirty="0"/>
              <a:t>Argument Passing  </a:t>
            </a:r>
            <a:br>
              <a:rPr lang="en-IN" dirty="0"/>
            </a:br>
            <a:endParaRPr lang="en-IN" dirty="0"/>
          </a:p>
        </p:txBody>
      </p:sp>
    </p:spTree>
    <p:extLst>
      <p:ext uri="{BB962C8B-B14F-4D97-AF65-F5344CB8AC3E}">
        <p14:creationId xmlns:p14="http://schemas.microsoft.com/office/powerpoint/2010/main" val="7411292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FFBDE6-3CAF-4BFB-B8BD-45D783F00CB7}"/>
              </a:ext>
            </a:extLst>
          </p:cNvPr>
          <p:cNvSpPr>
            <a:spLocks noGrp="1"/>
          </p:cNvSpPr>
          <p:nvPr>
            <p:ph sz="quarter" idx="12"/>
          </p:nvPr>
        </p:nvSpPr>
        <p:spPr/>
        <p:txBody>
          <a:bodyPr/>
          <a:lstStyle/>
          <a:p>
            <a:r>
              <a:rPr lang="en-US" dirty="0"/>
              <a:t>Currying is a transformation of functions that translates a function from callable as f(a, b, c) into callable as f(a)(b)(c).</a:t>
            </a:r>
          </a:p>
          <a:p>
            <a:r>
              <a:rPr lang="en-US" dirty="0"/>
              <a:t>Currying doesn’t call a function. It just transforms it.</a:t>
            </a:r>
          </a:p>
          <a:p>
            <a:r>
              <a:rPr lang="en-US" dirty="0"/>
              <a:t>Currying is a process in functional programming in which we can transform a function with multiple arguments into a sequence of nesting functions.</a:t>
            </a:r>
          </a:p>
          <a:p>
            <a:r>
              <a:rPr lang="en-US" dirty="0"/>
              <a:t>It returns a new function that expects the next argument inline.</a:t>
            </a:r>
            <a:endParaRPr lang="en-IN" dirty="0"/>
          </a:p>
        </p:txBody>
      </p:sp>
      <p:sp>
        <p:nvSpPr>
          <p:cNvPr id="3" name="Title 2">
            <a:extLst>
              <a:ext uri="{FF2B5EF4-FFF2-40B4-BE49-F238E27FC236}">
                <a16:creationId xmlns:a16="http://schemas.microsoft.com/office/drawing/2014/main" id="{259D8FF7-EA7A-4FA6-A77C-2251DE639B35}"/>
              </a:ext>
            </a:extLst>
          </p:cNvPr>
          <p:cNvSpPr>
            <a:spLocks noGrp="1"/>
          </p:cNvSpPr>
          <p:nvPr>
            <p:ph type="title"/>
          </p:nvPr>
        </p:nvSpPr>
        <p:spPr/>
        <p:txBody>
          <a:bodyPr/>
          <a:lstStyle/>
          <a:p>
            <a:r>
              <a:rPr lang="en-IN" dirty="0"/>
              <a:t>Currying</a:t>
            </a:r>
          </a:p>
        </p:txBody>
      </p:sp>
    </p:spTree>
    <p:extLst>
      <p:ext uri="{BB962C8B-B14F-4D97-AF65-F5344CB8AC3E}">
        <p14:creationId xmlns:p14="http://schemas.microsoft.com/office/powerpoint/2010/main" val="11138032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D5223D-3FEF-46A1-BC20-C9A6BEFB2139}"/>
              </a:ext>
            </a:extLst>
          </p:cNvPr>
          <p:cNvSpPr>
            <a:spLocks noGrp="1"/>
          </p:cNvSpPr>
          <p:nvPr>
            <p:ph sz="quarter" idx="12"/>
          </p:nvPr>
        </p:nvSpPr>
        <p:spPr>
          <a:xfrm>
            <a:off x="457201" y="1381125"/>
            <a:ext cx="8228012" cy="5095875"/>
          </a:xfrm>
        </p:spPr>
        <p:txBody>
          <a:bodyPr>
            <a:normAutofit lnSpcReduction="10000"/>
          </a:bodyPr>
          <a:lstStyle/>
          <a:p>
            <a:r>
              <a:rPr lang="en-US" dirty="0"/>
              <a:t>A function declared in a class can be called through any instance of that class; but, what if we want a function which can perform only the task of one instance of that class and can be called without using that instance.</a:t>
            </a:r>
          </a:p>
          <a:p>
            <a:r>
              <a:rPr lang="en-US" dirty="0"/>
              <a:t>For this scenario, instead of writing a new function from scratch, we use the bind() method to create a modified copy of that function. </a:t>
            </a:r>
          </a:p>
          <a:p>
            <a:r>
              <a:rPr lang="en-US" dirty="0"/>
              <a:t>The first argument for the bind() method is necessary, and it is the object with which we want to bind our new copy of the function. </a:t>
            </a:r>
          </a:p>
          <a:p>
            <a:r>
              <a:rPr lang="en-US" dirty="0"/>
              <a:t>The keyword this, everywhere in the copy, will now refer to this bound object.</a:t>
            </a:r>
            <a:endParaRPr lang="en-IN" dirty="0"/>
          </a:p>
        </p:txBody>
      </p:sp>
      <p:sp>
        <p:nvSpPr>
          <p:cNvPr id="3" name="Title 2">
            <a:extLst>
              <a:ext uri="{FF2B5EF4-FFF2-40B4-BE49-F238E27FC236}">
                <a16:creationId xmlns:a16="http://schemas.microsoft.com/office/drawing/2014/main" id="{1D2A5995-D48E-4FE4-869D-47BEFCB485AA}"/>
              </a:ext>
            </a:extLst>
          </p:cNvPr>
          <p:cNvSpPr>
            <a:spLocks noGrp="1"/>
          </p:cNvSpPr>
          <p:nvPr>
            <p:ph type="title"/>
          </p:nvPr>
        </p:nvSpPr>
        <p:spPr/>
        <p:txBody>
          <a:bodyPr/>
          <a:lstStyle/>
          <a:p>
            <a:r>
              <a:rPr lang="en-IN" dirty="0"/>
              <a:t>Bind</a:t>
            </a:r>
          </a:p>
        </p:txBody>
      </p:sp>
    </p:spTree>
    <p:extLst>
      <p:ext uri="{BB962C8B-B14F-4D97-AF65-F5344CB8AC3E}">
        <p14:creationId xmlns:p14="http://schemas.microsoft.com/office/powerpoint/2010/main" val="42231766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82975F-CAB5-488A-9D5A-28FD7E19B9A7}"/>
              </a:ext>
            </a:extLst>
          </p:cNvPr>
          <p:cNvSpPr>
            <a:spLocks noGrp="1"/>
          </p:cNvSpPr>
          <p:nvPr>
            <p:ph sz="quarter" idx="12"/>
          </p:nvPr>
        </p:nvSpPr>
        <p:spPr/>
        <p:txBody>
          <a:bodyPr/>
          <a:lstStyle/>
          <a:p>
            <a:r>
              <a:rPr lang="en-US" dirty="0"/>
              <a:t>Modules are the piece or chunk of a JavaScript code written in a file. </a:t>
            </a:r>
          </a:p>
          <a:p>
            <a:r>
              <a:rPr lang="en-US" dirty="0"/>
              <a:t>JavaScript modules help us to modularize the code simply by partitioning the entire code into modules that can be imported from anywhere. </a:t>
            </a:r>
          </a:p>
          <a:p>
            <a:r>
              <a:rPr lang="en-US" dirty="0"/>
              <a:t>Modules make it easy to maintain the code, debug the code, and reuse the piece of code. </a:t>
            </a:r>
          </a:p>
          <a:p>
            <a:r>
              <a:rPr lang="en-US" dirty="0"/>
              <a:t>Each module is a piece of code that gets executed once it is loaded.</a:t>
            </a:r>
            <a:endParaRPr lang="en-IN" dirty="0"/>
          </a:p>
        </p:txBody>
      </p:sp>
      <p:sp>
        <p:nvSpPr>
          <p:cNvPr id="3" name="Title 2">
            <a:extLst>
              <a:ext uri="{FF2B5EF4-FFF2-40B4-BE49-F238E27FC236}">
                <a16:creationId xmlns:a16="http://schemas.microsoft.com/office/drawing/2014/main" id="{E63502AE-4D5C-448F-A21B-B01759195273}"/>
              </a:ext>
            </a:extLst>
          </p:cNvPr>
          <p:cNvSpPr>
            <a:spLocks noGrp="1"/>
          </p:cNvSpPr>
          <p:nvPr>
            <p:ph type="title"/>
          </p:nvPr>
        </p:nvSpPr>
        <p:spPr/>
        <p:txBody>
          <a:bodyPr/>
          <a:lstStyle/>
          <a:p>
            <a:r>
              <a:rPr lang="en-US" dirty="0"/>
              <a:t>What exactly is a module?</a:t>
            </a:r>
            <a:endParaRPr lang="en-IN" dirty="0"/>
          </a:p>
        </p:txBody>
      </p:sp>
    </p:spTree>
    <p:extLst>
      <p:ext uri="{BB962C8B-B14F-4D97-AF65-F5344CB8AC3E}">
        <p14:creationId xmlns:p14="http://schemas.microsoft.com/office/powerpoint/2010/main" val="3412019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3A9FB-1F50-48D2-B056-CCED3B62E4B8}"/>
              </a:ext>
            </a:extLst>
          </p:cNvPr>
          <p:cNvSpPr>
            <a:spLocks noGrp="1"/>
          </p:cNvSpPr>
          <p:nvPr>
            <p:ph sz="quarter" idx="12"/>
          </p:nvPr>
        </p:nvSpPr>
        <p:spPr/>
        <p:txBody>
          <a:bodyPr>
            <a:normAutofit lnSpcReduction="10000"/>
          </a:bodyPr>
          <a:lstStyle/>
          <a:p>
            <a:r>
              <a:rPr lang="en-US" dirty="0"/>
              <a:t>The JavaScript </a:t>
            </a:r>
            <a:r>
              <a:rPr lang="en-US" dirty="0" err="1"/>
              <a:t>TypedArray</a:t>
            </a:r>
            <a:r>
              <a:rPr lang="en-US" dirty="0"/>
              <a:t> object illustrates an array like view of an underlying binary data buffer. </a:t>
            </a:r>
          </a:p>
          <a:p>
            <a:r>
              <a:rPr lang="en-US" dirty="0"/>
              <a:t>There are many number of different global properties, whose values are </a:t>
            </a:r>
            <a:r>
              <a:rPr lang="en-US" dirty="0" err="1"/>
              <a:t>TypedArray</a:t>
            </a:r>
            <a:r>
              <a:rPr lang="en-US" dirty="0"/>
              <a:t> constructors for specific element types, listed below.</a:t>
            </a:r>
          </a:p>
          <a:p>
            <a:r>
              <a:rPr lang="en-US" dirty="0"/>
              <a:t>Types of </a:t>
            </a:r>
            <a:r>
              <a:rPr lang="en-US" dirty="0" err="1"/>
              <a:t>TypedArray</a:t>
            </a:r>
            <a:endParaRPr lang="en-US" dirty="0"/>
          </a:p>
          <a:p>
            <a:pPr lvl="1"/>
            <a:r>
              <a:rPr lang="en-US" dirty="0"/>
              <a:t>Int8Array</a:t>
            </a:r>
          </a:p>
          <a:p>
            <a:pPr lvl="1"/>
            <a:r>
              <a:rPr lang="en-US" dirty="0"/>
              <a:t>Size in bytes: 1</a:t>
            </a:r>
          </a:p>
          <a:p>
            <a:pPr lvl="1"/>
            <a:r>
              <a:rPr lang="en-US" dirty="0"/>
              <a:t>Description: 8-bit two's compliment signed integer.</a:t>
            </a:r>
          </a:p>
          <a:p>
            <a:pPr lvl="1"/>
            <a:r>
              <a:rPr lang="en-US" dirty="0"/>
              <a:t>Type: byte.</a:t>
            </a:r>
          </a:p>
          <a:p>
            <a:pPr lvl="1"/>
            <a:r>
              <a:rPr lang="en-US" dirty="0"/>
              <a:t>Value Range: -128 to 127</a:t>
            </a:r>
            <a:endParaRPr lang="en-IN" dirty="0"/>
          </a:p>
        </p:txBody>
      </p:sp>
      <p:sp>
        <p:nvSpPr>
          <p:cNvPr id="3" name="Title 2">
            <a:extLst>
              <a:ext uri="{FF2B5EF4-FFF2-40B4-BE49-F238E27FC236}">
                <a16:creationId xmlns:a16="http://schemas.microsoft.com/office/drawing/2014/main" id="{8ABE711E-7C04-46BC-957D-C569C15F39C9}"/>
              </a:ext>
            </a:extLst>
          </p:cNvPr>
          <p:cNvSpPr>
            <a:spLocks noGrp="1"/>
          </p:cNvSpPr>
          <p:nvPr>
            <p:ph type="title"/>
          </p:nvPr>
        </p:nvSpPr>
        <p:spPr/>
        <p:txBody>
          <a:bodyPr/>
          <a:lstStyle/>
          <a:p>
            <a:r>
              <a:rPr lang="en-IN" dirty="0"/>
              <a:t>JavaScript </a:t>
            </a:r>
            <a:r>
              <a:rPr lang="en-IN" dirty="0" err="1"/>
              <a:t>TypedArray</a:t>
            </a:r>
            <a:endParaRPr lang="en-IN" dirty="0"/>
          </a:p>
        </p:txBody>
      </p:sp>
    </p:spTree>
    <p:extLst>
      <p:ext uri="{BB962C8B-B14F-4D97-AF65-F5344CB8AC3E}">
        <p14:creationId xmlns:p14="http://schemas.microsoft.com/office/powerpoint/2010/main" val="1475546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3A9FB-1F50-48D2-B056-CCED3B62E4B8}"/>
              </a:ext>
            </a:extLst>
          </p:cNvPr>
          <p:cNvSpPr>
            <a:spLocks noGrp="1"/>
          </p:cNvSpPr>
          <p:nvPr>
            <p:ph sz="quarter" idx="12"/>
          </p:nvPr>
        </p:nvSpPr>
        <p:spPr/>
        <p:txBody>
          <a:bodyPr>
            <a:normAutofit/>
          </a:bodyPr>
          <a:lstStyle/>
          <a:p>
            <a:r>
              <a:rPr lang="en-US" dirty="0"/>
              <a:t>Unit8Array</a:t>
            </a:r>
          </a:p>
          <a:p>
            <a:pPr lvl="1"/>
            <a:r>
              <a:rPr lang="en-US" dirty="0"/>
              <a:t>Size in bytes: 1</a:t>
            </a:r>
          </a:p>
          <a:p>
            <a:pPr lvl="1"/>
            <a:r>
              <a:rPr lang="en-US" dirty="0"/>
              <a:t>Description: 8-bit two's compliment signed octet.</a:t>
            </a:r>
          </a:p>
          <a:p>
            <a:pPr lvl="1"/>
            <a:r>
              <a:rPr lang="en-US" dirty="0"/>
              <a:t>Type: octet.</a:t>
            </a:r>
          </a:p>
          <a:p>
            <a:pPr lvl="1"/>
            <a:r>
              <a:rPr lang="en-US" dirty="0"/>
              <a:t>Value Range: 0 to 255.</a:t>
            </a:r>
          </a:p>
          <a:p>
            <a:r>
              <a:rPr lang="en-US" dirty="0"/>
              <a:t>Unit8ClampedArray</a:t>
            </a:r>
          </a:p>
          <a:p>
            <a:pPr lvl="1"/>
            <a:r>
              <a:rPr lang="en-US" dirty="0"/>
              <a:t>Size in bytes: 1</a:t>
            </a:r>
          </a:p>
          <a:p>
            <a:pPr lvl="1"/>
            <a:r>
              <a:rPr lang="en-US" dirty="0"/>
              <a:t>Description: 8-bit unsigned integer (clamped) octet.</a:t>
            </a:r>
          </a:p>
          <a:p>
            <a:pPr lvl="1"/>
            <a:r>
              <a:rPr lang="en-US" dirty="0"/>
              <a:t>Type: octet.</a:t>
            </a:r>
          </a:p>
          <a:p>
            <a:pPr lvl="1"/>
            <a:r>
              <a:rPr lang="en-US" dirty="0"/>
              <a:t>Value Range: 0 to 255.</a:t>
            </a:r>
            <a:endParaRPr lang="en-IN" dirty="0"/>
          </a:p>
        </p:txBody>
      </p:sp>
      <p:sp>
        <p:nvSpPr>
          <p:cNvPr id="3" name="Title 2">
            <a:extLst>
              <a:ext uri="{FF2B5EF4-FFF2-40B4-BE49-F238E27FC236}">
                <a16:creationId xmlns:a16="http://schemas.microsoft.com/office/drawing/2014/main" id="{8ABE711E-7C04-46BC-957D-C569C15F39C9}"/>
              </a:ext>
            </a:extLst>
          </p:cNvPr>
          <p:cNvSpPr>
            <a:spLocks noGrp="1"/>
          </p:cNvSpPr>
          <p:nvPr>
            <p:ph type="title"/>
          </p:nvPr>
        </p:nvSpPr>
        <p:spPr/>
        <p:txBody>
          <a:bodyPr/>
          <a:lstStyle/>
          <a:p>
            <a:r>
              <a:rPr lang="en-IN" dirty="0"/>
              <a:t>JavaScript </a:t>
            </a:r>
            <a:r>
              <a:rPr lang="en-IN" dirty="0" err="1"/>
              <a:t>TypedArray</a:t>
            </a:r>
            <a:endParaRPr lang="en-IN" dirty="0"/>
          </a:p>
        </p:txBody>
      </p:sp>
    </p:spTree>
    <p:extLst>
      <p:ext uri="{BB962C8B-B14F-4D97-AF65-F5344CB8AC3E}">
        <p14:creationId xmlns:p14="http://schemas.microsoft.com/office/powerpoint/2010/main" val="23136288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3A9FB-1F50-48D2-B056-CCED3B62E4B8}"/>
              </a:ext>
            </a:extLst>
          </p:cNvPr>
          <p:cNvSpPr>
            <a:spLocks noGrp="1"/>
          </p:cNvSpPr>
          <p:nvPr>
            <p:ph sz="quarter" idx="12"/>
          </p:nvPr>
        </p:nvSpPr>
        <p:spPr/>
        <p:txBody>
          <a:bodyPr>
            <a:normAutofit/>
          </a:bodyPr>
          <a:lstStyle/>
          <a:p>
            <a:r>
              <a:rPr lang="en-US" dirty="0"/>
              <a:t>Int16Array</a:t>
            </a:r>
          </a:p>
          <a:p>
            <a:pPr lvl="1"/>
            <a:r>
              <a:rPr lang="en-US" dirty="0"/>
              <a:t>Size in bytes: 2</a:t>
            </a:r>
          </a:p>
          <a:p>
            <a:pPr lvl="1"/>
            <a:r>
              <a:rPr lang="en-US" dirty="0"/>
              <a:t>Description: 16-bit two's complement signed integer.</a:t>
            </a:r>
          </a:p>
          <a:p>
            <a:pPr lvl="1"/>
            <a:r>
              <a:rPr lang="en-US" dirty="0"/>
              <a:t>Type: short.</a:t>
            </a:r>
          </a:p>
          <a:p>
            <a:pPr lvl="1"/>
            <a:r>
              <a:rPr lang="en-US" dirty="0"/>
              <a:t>Value Range: -32768 to 32767.</a:t>
            </a:r>
          </a:p>
          <a:p>
            <a:r>
              <a:rPr lang="en-US" dirty="0"/>
              <a:t>Unit16Array</a:t>
            </a:r>
          </a:p>
          <a:p>
            <a:pPr lvl="1"/>
            <a:r>
              <a:rPr lang="en-US" dirty="0"/>
              <a:t>Size in bytes: 2</a:t>
            </a:r>
          </a:p>
          <a:p>
            <a:pPr lvl="1"/>
            <a:r>
              <a:rPr lang="en-US" dirty="0"/>
              <a:t>Description: 16-bit unsigned integer.</a:t>
            </a:r>
          </a:p>
          <a:p>
            <a:pPr lvl="1"/>
            <a:r>
              <a:rPr lang="en-US" dirty="0"/>
              <a:t>Type: unsigned short.</a:t>
            </a:r>
          </a:p>
          <a:p>
            <a:pPr lvl="1"/>
            <a:r>
              <a:rPr lang="en-US" dirty="0"/>
              <a:t>Value Range: 0 to 65535.</a:t>
            </a:r>
          </a:p>
          <a:p>
            <a:pPr lvl="1"/>
            <a:endParaRPr lang="en-IN" dirty="0"/>
          </a:p>
        </p:txBody>
      </p:sp>
      <p:sp>
        <p:nvSpPr>
          <p:cNvPr id="3" name="Title 2">
            <a:extLst>
              <a:ext uri="{FF2B5EF4-FFF2-40B4-BE49-F238E27FC236}">
                <a16:creationId xmlns:a16="http://schemas.microsoft.com/office/drawing/2014/main" id="{8ABE711E-7C04-46BC-957D-C569C15F39C9}"/>
              </a:ext>
            </a:extLst>
          </p:cNvPr>
          <p:cNvSpPr>
            <a:spLocks noGrp="1"/>
          </p:cNvSpPr>
          <p:nvPr>
            <p:ph type="title"/>
          </p:nvPr>
        </p:nvSpPr>
        <p:spPr/>
        <p:txBody>
          <a:bodyPr/>
          <a:lstStyle/>
          <a:p>
            <a:r>
              <a:rPr lang="en-IN" dirty="0"/>
              <a:t>JavaScript </a:t>
            </a:r>
            <a:r>
              <a:rPr lang="en-IN" dirty="0" err="1"/>
              <a:t>TypedArray</a:t>
            </a:r>
            <a:endParaRPr lang="en-IN" dirty="0"/>
          </a:p>
        </p:txBody>
      </p:sp>
    </p:spTree>
    <p:extLst>
      <p:ext uri="{BB962C8B-B14F-4D97-AF65-F5344CB8AC3E}">
        <p14:creationId xmlns:p14="http://schemas.microsoft.com/office/powerpoint/2010/main" val="3386644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3A9FB-1F50-48D2-B056-CCED3B62E4B8}"/>
              </a:ext>
            </a:extLst>
          </p:cNvPr>
          <p:cNvSpPr>
            <a:spLocks noGrp="1"/>
          </p:cNvSpPr>
          <p:nvPr>
            <p:ph sz="quarter" idx="12"/>
          </p:nvPr>
        </p:nvSpPr>
        <p:spPr/>
        <p:txBody>
          <a:bodyPr>
            <a:normAutofit/>
          </a:bodyPr>
          <a:lstStyle/>
          <a:p>
            <a:r>
              <a:rPr lang="en-US" dirty="0"/>
              <a:t>Int32Array</a:t>
            </a:r>
          </a:p>
          <a:p>
            <a:pPr lvl="1"/>
            <a:r>
              <a:rPr lang="en-US" dirty="0"/>
              <a:t>Size in bytes: 4</a:t>
            </a:r>
          </a:p>
          <a:p>
            <a:pPr lvl="1"/>
            <a:r>
              <a:rPr lang="en-US" dirty="0"/>
              <a:t>Description: 32-bit two's complement signed integer.</a:t>
            </a:r>
          </a:p>
          <a:p>
            <a:pPr lvl="1"/>
            <a:r>
              <a:rPr lang="en-US" dirty="0"/>
              <a:t>Type: long.</a:t>
            </a:r>
          </a:p>
          <a:p>
            <a:pPr lvl="1"/>
            <a:r>
              <a:rPr lang="en-US" dirty="0"/>
              <a:t>Value Range: -2147483648 to 2147483647.</a:t>
            </a:r>
          </a:p>
          <a:p>
            <a:r>
              <a:rPr lang="en-US" dirty="0"/>
              <a:t>Uint32Array</a:t>
            </a:r>
          </a:p>
          <a:p>
            <a:pPr lvl="1"/>
            <a:r>
              <a:rPr lang="en-US" dirty="0"/>
              <a:t>Size in bytes: 4</a:t>
            </a:r>
          </a:p>
          <a:p>
            <a:pPr lvl="1"/>
            <a:r>
              <a:rPr lang="en-US" dirty="0"/>
              <a:t>Description: 32-bit unsigned integer.</a:t>
            </a:r>
          </a:p>
          <a:p>
            <a:pPr lvl="1"/>
            <a:r>
              <a:rPr lang="en-US" dirty="0"/>
              <a:t>Type: unsigned long.</a:t>
            </a:r>
          </a:p>
          <a:p>
            <a:pPr lvl="1"/>
            <a:r>
              <a:rPr lang="en-US" dirty="0"/>
              <a:t>Value Range: 0 to 4294967295</a:t>
            </a:r>
            <a:endParaRPr lang="en-IN" dirty="0"/>
          </a:p>
        </p:txBody>
      </p:sp>
      <p:sp>
        <p:nvSpPr>
          <p:cNvPr id="3" name="Title 2">
            <a:extLst>
              <a:ext uri="{FF2B5EF4-FFF2-40B4-BE49-F238E27FC236}">
                <a16:creationId xmlns:a16="http://schemas.microsoft.com/office/drawing/2014/main" id="{8ABE711E-7C04-46BC-957D-C569C15F39C9}"/>
              </a:ext>
            </a:extLst>
          </p:cNvPr>
          <p:cNvSpPr>
            <a:spLocks noGrp="1"/>
          </p:cNvSpPr>
          <p:nvPr>
            <p:ph type="title"/>
          </p:nvPr>
        </p:nvSpPr>
        <p:spPr/>
        <p:txBody>
          <a:bodyPr/>
          <a:lstStyle/>
          <a:p>
            <a:r>
              <a:rPr lang="en-IN" dirty="0"/>
              <a:t>JavaScript </a:t>
            </a:r>
            <a:r>
              <a:rPr lang="en-IN" dirty="0" err="1"/>
              <a:t>TypedArray</a:t>
            </a:r>
            <a:endParaRPr lang="en-IN" dirty="0"/>
          </a:p>
        </p:txBody>
      </p:sp>
    </p:spTree>
    <p:extLst>
      <p:ext uri="{BB962C8B-B14F-4D97-AF65-F5344CB8AC3E}">
        <p14:creationId xmlns:p14="http://schemas.microsoft.com/office/powerpoint/2010/main" val="23186413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83A9FB-1F50-48D2-B056-CCED3B62E4B8}"/>
              </a:ext>
            </a:extLst>
          </p:cNvPr>
          <p:cNvSpPr>
            <a:spLocks noGrp="1"/>
          </p:cNvSpPr>
          <p:nvPr>
            <p:ph sz="quarter" idx="12"/>
          </p:nvPr>
        </p:nvSpPr>
        <p:spPr/>
        <p:txBody>
          <a:bodyPr>
            <a:normAutofit lnSpcReduction="10000"/>
          </a:bodyPr>
          <a:lstStyle/>
          <a:p>
            <a:r>
              <a:rPr lang="en-US" dirty="0"/>
              <a:t>Float32Array</a:t>
            </a:r>
          </a:p>
          <a:p>
            <a:pPr lvl="1"/>
            <a:r>
              <a:rPr lang="en-US" dirty="0"/>
              <a:t>Size in bytes: 4</a:t>
            </a:r>
          </a:p>
          <a:p>
            <a:pPr lvl="1"/>
            <a:r>
              <a:rPr lang="en-US" dirty="0"/>
              <a:t>Description: 32-bit IEEE floating point number unrestricted float.</a:t>
            </a:r>
          </a:p>
          <a:p>
            <a:pPr lvl="1"/>
            <a:r>
              <a:rPr lang="en-US" dirty="0"/>
              <a:t>Type: unrestricted float.</a:t>
            </a:r>
          </a:p>
          <a:p>
            <a:pPr lvl="1"/>
            <a:r>
              <a:rPr lang="en-US" dirty="0"/>
              <a:t>Value Range: 1.2x10-38 to 3.4x1038</a:t>
            </a:r>
          </a:p>
          <a:p>
            <a:r>
              <a:rPr lang="en-US" dirty="0"/>
              <a:t>Float64Array</a:t>
            </a:r>
          </a:p>
          <a:p>
            <a:pPr lvl="1"/>
            <a:r>
              <a:rPr lang="en-US" dirty="0"/>
              <a:t>Size in bytes: 8</a:t>
            </a:r>
          </a:p>
          <a:p>
            <a:pPr lvl="1"/>
            <a:r>
              <a:rPr lang="en-US" dirty="0"/>
              <a:t>Description: 64-bit IEEE floating point number unrestricted double.</a:t>
            </a:r>
          </a:p>
          <a:p>
            <a:pPr lvl="1"/>
            <a:r>
              <a:rPr lang="en-US" dirty="0"/>
              <a:t>Type: unrestricted double.</a:t>
            </a:r>
          </a:p>
          <a:p>
            <a:pPr lvl="1"/>
            <a:r>
              <a:rPr lang="en-US" dirty="0"/>
              <a:t>Value Range: 5.0x10-324 to 1.8x10308</a:t>
            </a:r>
            <a:endParaRPr lang="en-IN" dirty="0"/>
          </a:p>
        </p:txBody>
      </p:sp>
      <p:sp>
        <p:nvSpPr>
          <p:cNvPr id="3" name="Title 2">
            <a:extLst>
              <a:ext uri="{FF2B5EF4-FFF2-40B4-BE49-F238E27FC236}">
                <a16:creationId xmlns:a16="http://schemas.microsoft.com/office/drawing/2014/main" id="{8ABE711E-7C04-46BC-957D-C569C15F39C9}"/>
              </a:ext>
            </a:extLst>
          </p:cNvPr>
          <p:cNvSpPr>
            <a:spLocks noGrp="1"/>
          </p:cNvSpPr>
          <p:nvPr>
            <p:ph type="title"/>
          </p:nvPr>
        </p:nvSpPr>
        <p:spPr/>
        <p:txBody>
          <a:bodyPr/>
          <a:lstStyle/>
          <a:p>
            <a:r>
              <a:rPr lang="en-IN" dirty="0"/>
              <a:t>JavaScript </a:t>
            </a:r>
            <a:r>
              <a:rPr lang="en-IN" dirty="0" err="1"/>
              <a:t>TypedArray</a:t>
            </a:r>
            <a:endParaRPr lang="en-IN" dirty="0"/>
          </a:p>
        </p:txBody>
      </p:sp>
    </p:spTree>
    <p:extLst>
      <p:ext uri="{BB962C8B-B14F-4D97-AF65-F5344CB8AC3E}">
        <p14:creationId xmlns:p14="http://schemas.microsoft.com/office/powerpoint/2010/main" val="36457793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45CE62-3845-4780-987D-E94260D5D1EF}"/>
              </a:ext>
            </a:extLst>
          </p:cNvPr>
          <p:cNvSpPr>
            <a:spLocks noGrp="1"/>
          </p:cNvSpPr>
          <p:nvPr>
            <p:ph sz="quarter" idx="12"/>
          </p:nvPr>
        </p:nvSpPr>
        <p:spPr/>
        <p:txBody>
          <a:bodyPr/>
          <a:lstStyle/>
          <a:p>
            <a:r>
              <a:rPr lang="en-US" dirty="0"/>
              <a:t>spread operator unpacks elements.</a:t>
            </a:r>
          </a:p>
          <a:p>
            <a:r>
              <a:rPr lang="en-US" dirty="0"/>
              <a:t>rest parameter packs elements.</a:t>
            </a:r>
            <a:endParaRPr lang="en-IN" dirty="0"/>
          </a:p>
        </p:txBody>
      </p:sp>
      <p:sp>
        <p:nvSpPr>
          <p:cNvPr id="3" name="Title 2">
            <a:extLst>
              <a:ext uri="{FF2B5EF4-FFF2-40B4-BE49-F238E27FC236}">
                <a16:creationId xmlns:a16="http://schemas.microsoft.com/office/drawing/2014/main" id="{778AF140-7A5B-4DB0-A9A3-C7C4E32BCB0C}"/>
              </a:ext>
            </a:extLst>
          </p:cNvPr>
          <p:cNvSpPr>
            <a:spLocks noGrp="1"/>
          </p:cNvSpPr>
          <p:nvPr>
            <p:ph type="title"/>
          </p:nvPr>
        </p:nvSpPr>
        <p:spPr/>
        <p:txBody>
          <a:bodyPr/>
          <a:lstStyle/>
          <a:p>
            <a:r>
              <a:rPr lang="en-IN" dirty="0"/>
              <a:t>Spread vs Rest</a:t>
            </a:r>
          </a:p>
        </p:txBody>
      </p:sp>
    </p:spTree>
    <p:extLst>
      <p:ext uri="{BB962C8B-B14F-4D97-AF65-F5344CB8AC3E}">
        <p14:creationId xmlns:p14="http://schemas.microsoft.com/office/powerpoint/2010/main" val="27023072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1C69E5-EA8D-4829-967B-537EF6774286}"/>
              </a:ext>
            </a:extLst>
          </p:cNvPr>
          <p:cNvSpPr>
            <a:spLocks noGrp="1"/>
          </p:cNvSpPr>
          <p:nvPr>
            <p:ph sz="quarter" idx="12"/>
          </p:nvPr>
        </p:nvSpPr>
        <p:spPr/>
        <p:txBody>
          <a:bodyPr/>
          <a:lstStyle/>
          <a:p>
            <a:r>
              <a:rPr lang="en-US" dirty="0"/>
              <a:t>The solution to this is to have wrap all the variables and functions in a </a:t>
            </a:r>
            <a:r>
              <a:rPr lang="en-US" dirty="0" err="1"/>
              <a:t>javascript</a:t>
            </a:r>
            <a:r>
              <a:rPr lang="en-US" dirty="0"/>
              <a:t> file into one namespace, namely one variable/object per </a:t>
            </a:r>
            <a:r>
              <a:rPr lang="en-US" dirty="0" err="1"/>
              <a:t>javascript</a:t>
            </a:r>
            <a:r>
              <a:rPr lang="en-US" dirty="0"/>
              <a:t> file. </a:t>
            </a:r>
            <a:endParaRPr lang="en-IN" dirty="0"/>
          </a:p>
        </p:txBody>
      </p:sp>
      <p:sp>
        <p:nvSpPr>
          <p:cNvPr id="3" name="Title 2">
            <a:extLst>
              <a:ext uri="{FF2B5EF4-FFF2-40B4-BE49-F238E27FC236}">
                <a16:creationId xmlns:a16="http://schemas.microsoft.com/office/drawing/2014/main" id="{8FE60315-926B-4366-A65A-961313F1F20E}"/>
              </a:ext>
            </a:extLst>
          </p:cNvPr>
          <p:cNvSpPr>
            <a:spLocks noGrp="1"/>
          </p:cNvSpPr>
          <p:nvPr>
            <p:ph type="title"/>
          </p:nvPr>
        </p:nvSpPr>
        <p:spPr/>
        <p:txBody>
          <a:bodyPr/>
          <a:lstStyle/>
          <a:p>
            <a:r>
              <a:rPr lang="en-IN" dirty="0"/>
              <a:t>Namespace</a:t>
            </a:r>
          </a:p>
        </p:txBody>
      </p:sp>
    </p:spTree>
    <p:extLst>
      <p:ext uri="{BB962C8B-B14F-4D97-AF65-F5344CB8AC3E}">
        <p14:creationId xmlns:p14="http://schemas.microsoft.com/office/powerpoint/2010/main" val="1056281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 Function with missing arguments</a:t>
            </a:r>
          </a:p>
          <a:p>
            <a:r>
              <a:rPr lang="en-US" dirty="0" err="1"/>
              <a:t>argCheck</a:t>
            </a:r>
            <a:r>
              <a:rPr lang="en-US" dirty="0"/>
              <a:t>(1,2);</a:t>
            </a:r>
          </a:p>
          <a:p>
            <a:r>
              <a:rPr lang="en-US" dirty="0"/>
              <a:t>// Logs </a:t>
            </a:r>
            <a:r>
              <a:rPr lang="en-US" dirty="0" err="1"/>
              <a:t>NaN</a:t>
            </a:r>
            <a:r>
              <a:rPr lang="en-US" dirty="0"/>
              <a:t> because by default if a corresponding argument is missing, it is set to undefined. </a:t>
            </a:r>
          </a:p>
          <a:p>
            <a:r>
              <a:rPr lang="en-US" dirty="0"/>
              <a:t>// parameter3 is assigned undefined and so 1+2+undefined = </a:t>
            </a:r>
            <a:r>
              <a:rPr lang="en-US" dirty="0" err="1"/>
              <a:t>NaN</a:t>
            </a:r>
            <a:endParaRPr lang="en-US" dirty="0"/>
          </a:p>
          <a:p>
            <a:endParaRPr lang="en-US" dirty="0"/>
          </a:p>
          <a:p>
            <a:r>
              <a:rPr lang="en-US" dirty="0"/>
              <a:t>// Note that, no error is thrown</a:t>
            </a:r>
            <a:endParaRPr lang="en-IN" dirty="0"/>
          </a:p>
        </p:txBody>
      </p:sp>
      <p:sp>
        <p:nvSpPr>
          <p:cNvPr id="3" name="Title 2"/>
          <p:cNvSpPr>
            <a:spLocks noGrp="1"/>
          </p:cNvSpPr>
          <p:nvPr>
            <p:ph type="title"/>
          </p:nvPr>
        </p:nvSpPr>
        <p:spPr/>
        <p:txBody>
          <a:bodyPr/>
          <a:lstStyle/>
          <a:p>
            <a:r>
              <a:rPr lang="en-IN" dirty="0"/>
              <a:t>Argument Passing  </a:t>
            </a:r>
            <a:br>
              <a:rPr lang="en-IN" dirty="0"/>
            </a:br>
            <a:endParaRPr lang="en-IN" dirty="0"/>
          </a:p>
        </p:txBody>
      </p:sp>
    </p:spTree>
    <p:extLst>
      <p:ext uri="{BB962C8B-B14F-4D97-AF65-F5344CB8AC3E}">
        <p14:creationId xmlns:p14="http://schemas.microsoft.com/office/powerpoint/2010/main" val="6527618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Npm</a:t>
            </a:r>
            <a:r>
              <a:rPr lang="en-IN" dirty="0"/>
              <a:t> </a:t>
            </a:r>
            <a:r>
              <a:rPr lang="en-IN"/>
              <a:t>install –g yarn</a:t>
            </a:r>
            <a:endParaRPr lang="en-IN" dirty="0"/>
          </a:p>
          <a:p>
            <a:r>
              <a:rPr lang="en-IN" dirty="0"/>
              <a:t>$ yarn global add serve</a:t>
            </a:r>
          </a:p>
          <a:p>
            <a:r>
              <a:rPr lang="en-IN" dirty="0"/>
              <a:t>$ serve ./</a:t>
            </a:r>
          </a:p>
        </p:txBody>
      </p:sp>
      <p:sp>
        <p:nvSpPr>
          <p:cNvPr id="3" name="Title 2"/>
          <p:cNvSpPr>
            <a:spLocks noGrp="1"/>
          </p:cNvSpPr>
          <p:nvPr>
            <p:ph type="title"/>
          </p:nvPr>
        </p:nvSpPr>
        <p:spPr/>
        <p:txBody>
          <a:bodyPr/>
          <a:lstStyle/>
          <a:p>
            <a:r>
              <a:rPr lang="en-IN" dirty="0"/>
              <a:t>CORS</a:t>
            </a:r>
          </a:p>
        </p:txBody>
      </p:sp>
    </p:spTree>
    <p:extLst>
      <p:ext uri="{BB962C8B-B14F-4D97-AF65-F5344CB8AC3E}">
        <p14:creationId xmlns:p14="http://schemas.microsoft.com/office/powerpoint/2010/main" val="37252710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ES6 introduces a new way to interact with JavaScript data structures — iteration. </a:t>
            </a:r>
          </a:p>
          <a:p>
            <a:r>
              <a:rPr lang="en-US" dirty="0"/>
              <a:t>There are 2 core concepts:</a:t>
            </a:r>
          </a:p>
          <a:p>
            <a:r>
              <a:rPr lang="en-US" dirty="0" err="1"/>
              <a:t>Iterable</a:t>
            </a:r>
            <a:r>
              <a:rPr lang="en-US" dirty="0"/>
              <a:t> — described by a data structure that provides a way to expose its data to the public. </a:t>
            </a:r>
          </a:p>
          <a:p>
            <a:r>
              <a:rPr lang="en-US" dirty="0"/>
              <a:t>This is done by implementing a method whose key is </a:t>
            </a:r>
            <a:r>
              <a:rPr lang="en-US" dirty="0" err="1"/>
              <a:t>Symbol.iterator</a:t>
            </a:r>
            <a:r>
              <a:rPr lang="en-US" dirty="0"/>
              <a:t>. </a:t>
            </a:r>
          </a:p>
          <a:p>
            <a:r>
              <a:rPr lang="en-US" dirty="0" err="1"/>
              <a:t>Symbol.iterator</a:t>
            </a:r>
            <a:r>
              <a:rPr lang="en-US" dirty="0"/>
              <a:t> is a factory of iterators.</a:t>
            </a:r>
          </a:p>
          <a:p>
            <a:r>
              <a:rPr lang="en-US" dirty="0"/>
              <a:t>Iterator — described by a structure that contains a pointer to the next element in the iteration.</a:t>
            </a:r>
            <a:endParaRPr lang="en-IN" dirty="0"/>
          </a:p>
        </p:txBody>
      </p:sp>
      <p:sp>
        <p:nvSpPr>
          <p:cNvPr id="3" name="Title 2"/>
          <p:cNvSpPr>
            <a:spLocks noGrp="1"/>
          </p:cNvSpPr>
          <p:nvPr>
            <p:ph type="title"/>
          </p:nvPr>
        </p:nvSpPr>
        <p:spPr/>
        <p:txBody>
          <a:bodyPr/>
          <a:lstStyle/>
          <a:p>
            <a:r>
              <a:rPr lang="en-IN" dirty="0"/>
              <a:t>Iterators</a:t>
            </a:r>
          </a:p>
        </p:txBody>
      </p:sp>
    </p:spTree>
    <p:extLst>
      <p:ext uri="{BB962C8B-B14F-4D97-AF65-F5344CB8AC3E}">
        <p14:creationId xmlns:p14="http://schemas.microsoft.com/office/powerpoint/2010/main" val="10346050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Iterators</a:t>
            </a:r>
          </a:p>
        </p:txBody>
      </p:sp>
      <p:pic>
        <p:nvPicPr>
          <p:cNvPr id="1026" name="Picture 2" descr="https://cdn-media-1.freecodecamp.org/images/1*tqsRBISIOIoXcCAYp7V1L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0"/>
            <a:ext cx="5825064"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92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Generators</a:t>
            </a:r>
          </a:p>
        </p:txBody>
      </p:sp>
      <p:pic>
        <p:nvPicPr>
          <p:cNvPr id="2050" name="Picture 2" descr="https://miro.medium.com/max/1410/1*0pLkX6yrbV2r6_pZ10AI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54" y="1523999"/>
            <a:ext cx="7322846"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405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Generators</a:t>
            </a:r>
          </a:p>
        </p:txBody>
      </p:sp>
      <p:pic>
        <p:nvPicPr>
          <p:cNvPr id="3074" name="Picture 2" descr="https://miro.medium.com/max/1683/1*aYCKrAkgSyfEeN9cswZz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8173178" cy="513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0968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arguments parameter is implicitly passed just like the this parameter. </a:t>
            </a:r>
          </a:p>
          <a:p>
            <a:r>
              <a:rPr lang="en-US" dirty="0"/>
              <a:t>It is a local variable accessible within all functions and contains an entry for each argument passed to that function. </a:t>
            </a:r>
          </a:p>
          <a:p>
            <a:r>
              <a:rPr lang="en-US" dirty="0"/>
              <a:t>The arguments object is an array-like construct which can be used to access arguments passed to the function even if a matching parameter isn’t explicitly defined.</a:t>
            </a:r>
            <a:endParaRPr lang="en-IN" dirty="0"/>
          </a:p>
        </p:txBody>
      </p:sp>
      <p:sp>
        <p:nvSpPr>
          <p:cNvPr id="3" name="Title 2"/>
          <p:cNvSpPr>
            <a:spLocks noGrp="1"/>
          </p:cNvSpPr>
          <p:nvPr>
            <p:ph type="title"/>
          </p:nvPr>
        </p:nvSpPr>
        <p:spPr/>
        <p:txBody>
          <a:bodyPr/>
          <a:lstStyle/>
          <a:p>
            <a:r>
              <a:rPr lang="en-IN" dirty="0"/>
              <a:t>The arguments parameter</a:t>
            </a:r>
            <a:br>
              <a:rPr lang="en-IN" dirty="0"/>
            </a:br>
            <a:endParaRPr lang="en-IN" dirty="0"/>
          </a:p>
        </p:txBody>
      </p:sp>
    </p:spTree>
    <p:extLst>
      <p:ext uri="{BB962C8B-B14F-4D97-AF65-F5344CB8AC3E}">
        <p14:creationId xmlns:p14="http://schemas.microsoft.com/office/powerpoint/2010/main" val="4243615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function </a:t>
            </a:r>
            <a:r>
              <a:rPr lang="en-US" dirty="0" err="1"/>
              <a:t>argumentVar</a:t>
            </a:r>
            <a:r>
              <a:rPr lang="en-US" dirty="0"/>
              <a:t>(parameter1, parameter2, parameter3){</a:t>
            </a:r>
          </a:p>
          <a:p>
            <a:r>
              <a:rPr lang="en-US" dirty="0"/>
              <a:t>  console.log(</a:t>
            </a:r>
            <a:r>
              <a:rPr lang="en-US" dirty="0" err="1"/>
              <a:t>arguments.length</a:t>
            </a:r>
            <a:r>
              <a:rPr lang="en-US" dirty="0"/>
              <a:t>); // Logs the number of arguments passed.</a:t>
            </a:r>
          </a:p>
          <a:p>
            <a:r>
              <a:rPr lang="en-US" dirty="0"/>
              <a:t>  console.log(arguments[3]); // Logs the 4th argument. Follows array indexing notations. </a:t>
            </a:r>
          </a:p>
          <a:p>
            <a:r>
              <a:rPr lang="en-US" dirty="0"/>
              <a:t>}</a:t>
            </a:r>
          </a:p>
          <a:p>
            <a:endParaRPr lang="en-US" dirty="0"/>
          </a:p>
          <a:p>
            <a:r>
              <a:rPr lang="en-US" dirty="0" err="1"/>
              <a:t>argumentVar</a:t>
            </a:r>
            <a:r>
              <a:rPr lang="en-US" dirty="0"/>
              <a:t>(1,2,3,4,5);</a:t>
            </a:r>
          </a:p>
          <a:p>
            <a:r>
              <a:rPr lang="en-US" dirty="0"/>
              <a:t>// Log would be as follows</a:t>
            </a:r>
          </a:p>
          <a:p>
            <a:r>
              <a:rPr lang="en-US" dirty="0"/>
              <a:t>// 5</a:t>
            </a:r>
          </a:p>
          <a:p>
            <a:r>
              <a:rPr lang="en-US" dirty="0"/>
              <a:t>// 4</a:t>
            </a:r>
          </a:p>
          <a:p>
            <a:endParaRPr lang="en-US" dirty="0"/>
          </a:p>
          <a:p>
            <a:r>
              <a:rPr lang="en-US" dirty="0"/>
              <a:t>// 5 is the number of arguments</a:t>
            </a:r>
          </a:p>
          <a:p>
            <a:r>
              <a:rPr lang="en-US" dirty="0"/>
              <a:t>// 4 is the 4th argument</a:t>
            </a:r>
            <a:endParaRPr lang="en-IN" dirty="0"/>
          </a:p>
        </p:txBody>
      </p:sp>
      <p:sp>
        <p:nvSpPr>
          <p:cNvPr id="3" name="Title 2"/>
          <p:cNvSpPr>
            <a:spLocks noGrp="1"/>
          </p:cNvSpPr>
          <p:nvPr>
            <p:ph type="title"/>
          </p:nvPr>
        </p:nvSpPr>
        <p:spPr/>
        <p:txBody>
          <a:bodyPr/>
          <a:lstStyle/>
          <a:p>
            <a:r>
              <a:rPr lang="en-IN" dirty="0"/>
              <a:t>The arguments parameter</a:t>
            </a:r>
            <a:br>
              <a:rPr lang="en-IN" dirty="0"/>
            </a:br>
            <a:endParaRPr lang="en-IN" dirty="0"/>
          </a:p>
        </p:txBody>
      </p:sp>
    </p:spTree>
    <p:extLst>
      <p:ext uri="{BB962C8B-B14F-4D97-AF65-F5344CB8AC3E}">
        <p14:creationId xmlns:p14="http://schemas.microsoft.com/office/powerpoint/2010/main" val="3364001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a:t>
            </a:r>
            <a:r>
              <a:rPr lang="en-US" dirty="0" err="1"/>
              <a:t>typeof</a:t>
            </a:r>
            <a:r>
              <a:rPr lang="en-US" dirty="0"/>
              <a:t> operator returns a string indicating the type of the unevaluated operand.</a:t>
            </a:r>
          </a:p>
          <a:p>
            <a:r>
              <a:rPr lang="en-IN" dirty="0"/>
              <a:t>console.log(</a:t>
            </a:r>
            <a:r>
              <a:rPr lang="en-IN" dirty="0" err="1"/>
              <a:t>typeof</a:t>
            </a:r>
            <a:r>
              <a:rPr lang="en-IN" dirty="0"/>
              <a:t> 42);// expected output: "number“</a:t>
            </a:r>
          </a:p>
          <a:p>
            <a:r>
              <a:rPr lang="en-IN" dirty="0"/>
              <a:t>console.log(</a:t>
            </a:r>
            <a:r>
              <a:rPr lang="en-IN" dirty="0" err="1"/>
              <a:t>typeof</a:t>
            </a:r>
            <a:r>
              <a:rPr lang="en-IN" dirty="0"/>
              <a:t> 'blubber');// expected output: "string“</a:t>
            </a:r>
          </a:p>
          <a:p>
            <a:r>
              <a:rPr lang="en-IN" dirty="0"/>
              <a:t>console.log(</a:t>
            </a:r>
            <a:r>
              <a:rPr lang="en-IN" dirty="0" err="1"/>
              <a:t>typeof</a:t>
            </a:r>
            <a:r>
              <a:rPr lang="en-IN" dirty="0"/>
              <a:t> true);// expected output: "</a:t>
            </a:r>
            <a:r>
              <a:rPr lang="en-IN" dirty="0" err="1"/>
              <a:t>boolean</a:t>
            </a:r>
            <a:r>
              <a:rPr lang="en-IN" dirty="0"/>
              <a:t>“</a:t>
            </a:r>
          </a:p>
          <a:p>
            <a:r>
              <a:rPr lang="en-IN" dirty="0"/>
              <a:t>console.log(</a:t>
            </a:r>
            <a:r>
              <a:rPr lang="en-IN" dirty="0" err="1"/>
              <a:t>typeof</a:t>
            </a:r>
            <a:r>
              <a:rPr lang="en-IN" dirty="0"/>
              <a:t> </a:t>
            </a:r>
            <a:r>
              <a:rPr lang="en-IN" dirty="0" err="1"/>
              <a:t>declaredButUndefinedVariable</a:t>
            </a:r>
            <a:r>
              <a:rPr lang="en-IN" dirty="0"/>
              <a:t>);// expected output: "undefined";</a:t>
            </a:r>
          </a:p>
        </p:txBody>
      </p:sp>
      <p:sp>
        <p:nvSpPr>
          <p:cNvPr id="3" name="Title 2"/>
          <p:cNvSpPr>
            <a:spLocks noGrp="1"/>
          </p:cNvSpPr>
          <p:nvPr>
            <p:ph type="title"/>
          </p:nvPr>
        </p:nvSpPr>
        <p:spPr/>
        <p:txBody>
          <a:bodyPr/>
          <a:lstStyle/>
          <a:p>
            <a:r>
              <a:rPr lang="en-IN" dirty="0"/>
              <a:t>Determining Type</a:t>
            </a:r>
          </a:p>
        </p:txBody>
      </p:sp>
    </p:spTree>
    <p:extLst>
      <p:ext uri="{BB962C8B-B14F-4D97-AF65-F5344CB8AC3E}">
        <p14:creationId xmlns:p14="http://schemas.microsoft.com/office/powerpoint/2010/main" val="215996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Scope determines the visibility or accessibility of a variable or other resource in the area of your code.</a:t>
            </a:r>
          </a:p>
          <a:p>
            <a:r>
              <a:rPr lang="en-US" dirty="0"/>
              <a:t>Global Scope</a:t>
            </a:r>
          </a:p>
          <a:p>
            <a:r>
              <a:rPr lang="en-US" dirty="0"/>
              <a:t>There's only one Global scope in the JavaScript document. </a:t>
            </a:r>
          </a:p>
          <a:p>
            <a:r>
              <a:rPr lang="en-US" dirty="0"/>
              <a:t>The area outside all the functions is consider the global scope and the variables defined inside the global scope can be accessed and altered in any other scopes.</a:t>
            </a:r>
            <a:endParaRPr lang="en-IN" dirty="0"/>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279889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Local Scope</a:t>
            </a:r>
          </a:p>
          <a:p>
            <a:r>
              <a:rPr lang="en-US" dirty="0"/>
              <a:t>Variables declared inside the functions become </a:t>
            </a:r>
            <a:r>
              <a:rPr lang="en-US" b="1" dirty="0"/>
              <a:t>Local</a:t>
            </a:r>
            <a:r>
              <a:rPr lang="en-US" dirty="0"/>
              <a:t> to the function and are considered in the corresponding local scope. </a:t>
            </a:r>
          </a:p>
          <a:p>
            <a:r>
              <a:rPr lang="en-US" dirty="0"/>
              <a:t>Every Functions has its own scope. </a:t>
            </a:r>
          </a:p>
          <a:p>
            <a:r>
              <a:rPr lang="en-US" dirty="0"/>
              <a:t>Same variable can be used in different functions because they are bound to the respective functions and are not mutual visible.</a:t>
            </a:r>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1727542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Local scope can be divided into function scope and block scope. </a:t>
            </a:r>
          </a:p>
          <a:p>
            <a:r>
              <a:rPr lang="en-US" dirty="0"/>
              <a:t>The concept of block scope is introduced in ECMA script 6 (ES6) together with the new ways to declare variables -- </a:t>
            </a:r>
            <a:r>
              <a:rPr lang="en-US" dirty="0" err="1"/>
              <a:t>const</a:t>
            </a:r>
            <a:r>
              <a:rPr lang="en-US" dirty="0"/>
              <a:t> and let.</a:t>
            </a:r>
          </a:p>
          <a:p>
            <a:r>
              <a:rPr lang="en-US" dirty="0"/>
              <a:t>Function Scope</a:t>
            </a:r>
          </a:p>
          <a:p>
            <a:r>
              <a:rPr lang="en-US" dirty="0"/>
              <a:t>Whenever one declare a variable in a function, the variable is visible only within the function. Y</a:t>
            </a:r>
          </a:p>
          <a:p>
            <a:r>
              <a:rPr lang="en-US" dirty="0"/>
              <a:t>One can't access it outside the function. </a:t>
            </a:r>
          </a:p>
          <a:p>
            <a:r>
              <a:rPr lang="en-US" b="1" dirty="0" err="1"/>
              <a:t>var</a:t>
            </a:r>
            <a:r>
              <a:rPr lang="en-US" dirty="0"/>
              <a:t> is the keyword to define variable for a function-scope accessibility.</a:t>
            </a:r>
          </a:p>
          <a:p>
            <a:endParaRPr lang="en-US" dirty="0"/>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355933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Block Scope</a:t>
            </a:r>
          </a:p>
          <a:p>
            <a:r>
              <a:rPr lang="en-US" dirty="0"/>
              <a:t>A block scope is the area within if, switch conditions or for and while loops. </a:t>
            </a:r>
          </a:p>
          <a:p>
            <a:r>
              <a:rPr lang="en-US" dirty="0"/>
              <a:t>Generally speaking, whenever you see {curly brackets}, it is a block. </a:t>
            </a:r>
          </a:p>
          <a:p>
            <a:r>
              <a:rPr lang="en-US" dirty="0"/>
              <a:t>In ES6, </a:t>
            </a:r>
            <a:r>
              <a:rPr lang="en-US" dirty="0" err="1"/>
              <a:t>const</a:t>
            </a:r>
            <a:r>
              <a:rPr lang="en-US" dirty="0"/>
              <a:t> and let keywords allow developers to declare variables in the block scope, which means those variables exist only within the corresponding block.</a:t>
            </a:r>
          </a:p>
          <a:p>
            <a:endParaRPr lang="en-US" dirty="0"/>
          </a:p>
          <a:p>
            <a:endParaRPr lang="en-US" dirty="0"/>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261821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function foo(){</a:t>
            </a:r>
          </a:p>
          <a:p>
            <a:pPr marL="0" indent="0">
              <a:buNone/>
            </a:pPr>
            <a:r>
              <a:rPr lang="en-US" dirty="0"/>
              <a:t>    if(true){</a:t>
            </a:r>
          </a:p>
          <a:p>
            <a:pPr marL="0" indent="0">
              <a:buNone/>
            </a:pPr>
            <a:r>
              <a:rPr lang="en-US" dirty="0"/>
              <a:t>        </a:t>
            </a:r>
            <a:r>
              <a:rPr lang="en-US" dirty="0" err="1"/>
              <a:t>var</a:t>
            </a:r>
            <a:r>
              <a:rPr lang="en-US" dirty="0"/>
              <a:t> fruit1 = 'apple';        //exist in function scope</a:t>
            </a:r>
          </a:p>
          <a:p>
            <a:pPr marL="0" indent="0">
              <a:buNone/>
            </a:pPr>
            <a:r>
              <a:rPr lang="en-US" dirty="0"/>
              <a:t>        </a:t>
            </a:r>
            <a:r>
              <a:rPr lang="en-US" dirty="0" err="1"/>
              <a:t>const</a:t>
            </a:r>
            <a:r>
              <a:rPr lang="en-US" dirty="0"/>
              <a:t> fruit2 = 'banana';     //exist in block scope</a:t>
            </a:r>
          </a:p>
          <a:p>
            <a:pPr marL="0" indent="0">
              <a:buNone/>
            </a:pPr>
            <a:r>
              <a:rPr lang="en-US" dirty="0"/>
              <a:t>        let fruit3 = 'strawberry';   //exist in block scope</a:t>
            </a:r>
          </a:p>
          <a:p>
            <a:pPr marL="0" indent="0">
              <a:buNone/>
            </a:pPr>
            <a:endParaRPr lang="en-US" dirty="0"/>
          </a:p>
          <a:p>
            <a:pPr marL="0" indent="0">
              <a:buNone/>
            </a:pPr>
            <a:r>
              <a:rPr lang="en-US" dirty="0"/>
              <a:t>    }</a:t>
            </a:r>
          </a:p>
          <a:p>
            <a:pPr marL="0" indent="0">
              <a:buNone/>
            </a:pPr>
            <a:r>
              <a:rPr lang="en-US" dirty="0"/>
              <a:t>    console.log(fruit1);</a:t>
            </a:r>
          </a:p>
          <a:p>
            <a:pPr marL="0" indent="0">
              <a:buNone/>
            </a:pPr>
            <a:r>
              <a:rPr lang="en-US" dirty="0"/>
              <a:t>    console.log(fruit2);</a:t>
            </a:r>
          </a:p>
          <a:p>
            <a:pPr marL="0" indent="0">
              <a:buNone/>
            </a:pPr>
            <a:r>
              <a:rPr lang="en-US" dirty="0"/>
              <a:t>    console.log(fruit3);</a:t>
            </a:r>
          </a:p>
          <a:p>
            <a:pPr marL="0" indent="0">
              <a:buNone/>
            </a:pPr>
            <a:r>
              <a:rPr lang="en-US" dirty="0"/>
              <a:t>}</a:t>
            </a:r>
          </a:p>
          <a:p>
            <a:pPr marL="0" indent="0">
              <a:buNone/>
            </a:pPr>
            <a:endParaRPr lang="en-US" dirty="0"/>
          </a:p>
          <a:p>
            <a:pPr marL="0" indent="0">
              <a:buNone/>
            </a:pPr>
            <a:r>
              <a:rPr lang="en-US" dirty="0"/>
              <a:t>foo();</a:t>
            </a:r>
          </a:p>
          <a:p>
            <a:endParaRPr lang="en-US" dirty="0"/>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317730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Facts</a:t>
            </a:r>
          </a:p>
          <a:p>
            <a:r>
              <a:rPr lang="en-US" dirty="0"/>
              <a:t>JavaScript has 2 kinds of variable types: primitive and reference.</a:t>
            </a:r>
          </a:p>
          <a:p>
            <a:r>
              <a:rPr lang="en-US" dirty="0"/>
              <a:t>A fixed amount of memory is reserved after creation of every variable.</a:t>
            </a:r>
          </a:p>
          <a:p>
            <a:r>
              <a:rPr lang="en-US" dirty="0"/>
              <a:t>When a variable is copied, it's in-memory value is copied.</a:t>
            </a:r>
          </a:p>
          <a:p>
            <a:r>
              <a:rPr lang="en-US" dirty="0"/>
              <a:t>Passing a variable to a function via a call also creates a copy of that variable.</a:t>
            </a:r>
            <a:endParaRPr lang="en-IN" dirty="0"/>
          </a:p>
        </p:txBody>
      </p:sp>
      <p:sp>
        <p:nvSpPr>
          <p:cNvPr id="3" name="Title 2"/>
          <p:cNvSpPr>
            <a:spLocks noGrp="1"/>
          </p:cNvSpPr>
          <p:nvPr>
            <p:ph type="title"/>
          </p:nvPr>
        </p:nvSpPr>
        <p:spPr/>
        <p:txBody>
          <a:bodyPr/>
          <a:lstStyle/>
          <a:p>
            <a:r>
              <a:rPr lang="en-US" dirty="0"/>
              <a:t>Primitive Types &amp; Reference Types in JavaScript</a:t>
            </a:r>
            <a:br>
              <a:rPr lang="en-US" dirty="0"/>
            </a:br>
            <a:endParaRPr lang="en-IN" dirty="0"/>
          </a:p>
        </p:txBody>
      </p:sp>
    </p:spTree>
    <p:extLst>
      <p:ext uri="{BB962C8B-B14F-4D97-AF65-F5344CB8AC3E}">
        <p14:creationId xmlns:p14="http://schemas.microsoft.com/office/powerpoint/2010/main" val="2272091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//result:</a:t>
            </a:r>
          </a:p>
          <a:p>
            <a:r>
              <a:rPr lang="en-US" dirty="0"/>
              <a:t>//apple</a:t>
            </a:r>
          </a:p>
          <a:p>
            <a:r>
              <a:rPr lang="en-US" dirty="0"/>
              <a:t>//error: fruit2 is not defined</a:t>
            </a:r>
          </a:p>
          <a:p>
            <a:r>
              <a:rPr lang="en-US" dirty="0"/>
              <a:t>//error: fruit3 is not defined</a:t>
            </a:r>
          </a:p>
          <a:p>
            <a:endParaRPr lang="en-US" dirty="0"/>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4125970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Lexical Scope</a:t>
            </a:r>
          </a:p>
          <a:p>
            <a:r>
              <a:rPr lang="en-US" dirty="0"/>
              <a:t>Another point to mention is the lexical scope. </a:t>
            </a:r>
          </a:p>
          <a:p>
            <a:r>
              <a:rPr lang="en-US" dirty="0"/>
              <a:t>Lexical scope means the children scope have the access to the variables defined in the parent scope. </a:t>
            </a:r>
          </a:p>
          <a:p>
            <a:r>
              <a:rPr lang="en-US" dirty="0"/>
              <a:t>The children functions are lexically bound to the execution context of their parents.</a:t>
            </a:r>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3830170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function foo1(){</a:t>
            </a:r>
          </a:p>
          <a:p>
            <a:r>
              <a:rPr lang="en-US" dirty="0"/>
              <a:t>    </a:t>
            </a:r>
            <a:r>
              <a:rPr lang="en-US" dirty="0" err="1"/>
              <a:t>var</a:t>
            </a:r>
            <a:r>
              <a:rPr lang="en-US" dirty="0"/>
              <a:t> fruit1 = 'apple';        </a:t>
            </a:r>
          </a:p>
          <a:p>
            <a:r>
              <a:rPr lang="en-US" dirty="0"/>
              <a:t>    </a:t>
            </a:r>
            <a:r>
              <a:rPr lang="en-US" dirty="0" err="1"/>
              <a:t>const</a:t>
            </a:r>
            <a:r>
              <a:rPr lang="en-US" dirty="0"/>
              <a:t> fruit2 = 'banana';     </a:t>
            </a:r>
          </a:p>
          <a:p>
            <a:r>
              <a:rPr lang="en-US" dirty="0"/>
              <a:t>    let fruit3 = 'strawberry';</a:t>
            </a:r>
          </a:p>
          <a:p>
            <a:r>
              <a:rPr lang="en-US" dirty="0"/>
              <a:t>    function foo2(){</a:t>
            </a:r>
          </a:p>
          <a:p>
            <a:r>
              <a:rPr lang="en-US" dirty="0"/>
              <a:t>        console.log(fruit1);</a:t>
            </a:r>
          </a:p>
          <a:p>
            <a:r>
              <a:rPr lang="en-US" dirty="0"/>
              <a:t>        console.log(fruit2);</a:t>
            </a:r>
          </a:p>
          <a:p>
            <a:r>
              <a:rPr lang="en-US" dirty="0"/>
              <a:t>        console.log(fruit3);</a:t>
            </a:r>
          </a:p>
          <a:p>
            <a:r>
              <a:rPr lang="en-US" dirty="0"/>
              <a:t>    }</a:t>
            </a:r>
          </a:p>
          <a:p>
            <a:r>
              <a:rPr lang="en-US" dirty="0"/>
              <a:t>    foo2();</a:t>
            </a:r>
          </a:p>
          <a:p>
            <a:r>
              <a:rPr lang="en-US" dirty="0"/>
              <a:t>}</a:t>
            </a:r>
          </a:p>
          <a:p>
            <a:endParaRPr lang="en-US" dirty="0"/>
          </a:p>
          <a:p>
            <a:r>
              <a:rPr lang="en-US" dirty="0"/>
              <a:t>foo1();</a:t>
            </a:r>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3010019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//result:</a:t>
            </a:r>
          </a:p>
          <a:p>
            <a:r>
              <a:rPr lang="en-US" dirty="0"/>
              <a:t>//apple</a:t>
            </a:r>
          </a:p>
          <a:p>
            <a:r>
              <a:rPr lang="en-US" dirty="0"/>
              <a:t>//banana</a:t>
            </a:r>
          </a:p>
          <a:p>
            <a:r>
              <a:rPr lang="en-US" dirty="0"/>
              <a:t>//strawberry</a:t>
            </a:r>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2505388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No Block Level Scope</a:t>
            </a:r>
          </a:p>
          <a:p>
            <a:r>
              <a:rPr lang="en-US" dirty="0"/>
              <a:t>JavaScript does not allow block level scope inside { }.</a:t>
            </a:r>
          </a:p>
          <a:p>
            <a:r>
              <a:rPr lang="en-US"/>
              <a:t>For </a:t>
            </a:r>
            <a:r>
              <a:rPr lang="en-US" dirty="0"/>
              <a:t>example, variables defined in if block can be accessed outside if block, inside a </a:t>
            </a:r>
            <a:r>
              <a:rPr lang="en-US"/>
              <a:t>function.</a:t>
            </a:r>
          </a:p>
          <a:p>
            <a:endParaRPr lang="en-US" dirty="0"/>
          </a:p>
        </p:txBody>
      </p:sp>
      <p:sp>
        <p:nvSpPr>
          <p:cNvPr id="3" name="Title 2"/>
          <p:cNvSpPr>
            <a:spLocks noGrp="1"/>
          </p:cNvSpPr>
          <p:nvPr>
            <p:ph type="title"/>
          </p:nvPr>
        </p:nvSpPr>
        <p:spPr/>
        <p:txBody>
          <a:bodyPr/>
          <a:lstStyle/>
          <a:p>
            <a:r>
              <a:rPr lang="en-IN" dirty="0"/>
              <a:t>Scope</a:t>
            </a:r>
          </a:p>
        </p:txBody>
      </p:sp>
    </p:spTree>
    <p:extLst>
      <p:ext uri="{BB962C8B-B14F-4D97-AF65-F5344CB8AC3E}">
        <p14:creationId xmlns:p14="http://schemas.microsoft.com/office/powerpoint/2010/main" val="699186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Execution context (EC) is defined as the environment in which JavaScript code is executed.</a:t>
            </a:r>
          </a:p>
          <a:p>
            <a:r>
              <a:rPr lang="en-US" dirty="0"/>
              <a:t>Execution context in JavaScript are of three types:</a:t>
            </a:r>
          </a:p>
          <a:p>
            <a:r>
              <a:rPr lang="en-US" b="1" dirty="0"/>
              <a:t>Global execution context (GEC)</a:t>
            </a:r>
            <a:r>
              <a:rPr lang="en-US" dirty="0"/>
              <a:t>: This is the default execution context in which JS code start its execution when the file first loads in the browser. All the global code are executed inside global execution context. </a:t>
            </a:r>
          </a:p>
        </p:txBody>
      </p:sp>
      <p:sp>
        <p:nvSpPr>
          <p:cNvPr id="3" name="Title 2"/>
          <p:cNvSpPr>
            <a:spLocks noGrp="1"/>
          </p:cNvSpPr>
          <p:nvPr>
            <p:ph type="title"/>
          </p:nvPr>
        </p:nvSpPr>
        <p:spPr/>
        <p:txBody>
          <a:bodyPr>
            <a:normAutofit/>
          </a:bodyPr>
          <a:lstStyle/>
          <a:p>
            <a:r>
              <a:rPr lang="en-IN" dirty="0"/>
              <a:t>Execution context, Scope chain and JavaScript internals</a:t>
            </a:r>
          </a:p>
        </p:txBody>
      </p:sp>
    </p:spTree>
    <p:extLst>
      <p:ext uri="{BB962C8B-B14F-4D97-AF65-F5344CB8AC3E}">
        <p14:creationId xmlns:p14="http://schemas.microsoft.com/office/powerpoint/2010/main" val="89158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Functional execution context (FEC): Functional execution context is defined as the context created by the execution of code inside a function. </a:t>
            </a:r>
          </a:p>
          <a:p>
            <a:r>
              <a:rPr lang="en-US" dirty="0"/>
              <a:t>Each function has its own execution context. It can be more than one. </a:t>
            </a:r>
          </a:p>
          <a:p>
            <a:r>
              <a:rPr lang="en-US" dirty="0"/>
              <a:t>Functional execution context have access to all the code of global execution context. </a:t>
            </a:r>
          </a:p>
        </p:txBody>
      </p:sp>
      <p:sp>
        <p:nvSpPr>
          <p:cNvPr id="3" name="Title 2"/>
          <p:cNvSpPr>
            <a:spLocks noGrp="1"/>
          </p:cNvSpPr>
          <p:nvPr>
            <p:ph type="title"/>
          </p:nvPr>
        </p:nvSpPr>
        <p:spPr/>
        <p:txBody>
          <a:bodyPr>
            <a:normAutofit/>
          </a:bodyPr>
          <a:lstStyle/>
          <a:p>
            <a:r>
              <a:rPr lang="en-IN" dirty="0"/>
              <a:t>Execution context, Scope chain and JavaScript internals</a:t>
            </a:r>
          </a:p>
        </p:txBody>
      </p:sp>
    </p:spTree>
    <p:extLst>
      <p:ext uri="{BB962C8B-B14F-4D97-AF65-F5344CB8AC3E}">
        <p14:creationId xmlns:p14="http://schemas.microsoft.com/office/powerpoint/2010/main" val="1911189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Eval</a:t>
            </a:r>
            <a:r>
              <a:rPr lang="en-US" dirty="0"/>
              <a:t>: Execution context inside </a:t>
            </a:r>
            <a:r>
              <a:rPr lang="en-US" dirty="0" err="1"/>
              <a:t>eval</a:t>
            </a:r>
            <a:r>
              <a:rPr lang="en-US" dirty="0"/>
              <a:t> function.</a:t>
            </a:r>
          </a:p>
        </p:txBody>
      </p:sp>
      <p:sp>
        <p:nvSpPr>
          <p:cNvPr id="3" name="Title 2"/>
          <p:cNvSpPr>
            <a:spLocks noGrp="1"/>
          </p:cNvSpPr>
          <p:nvPr>
            <p:ph type="title"/>
          </p:nvPr>
        </p:nvSpPr>
        <p:spPr/>
        <p:txBody>
          <a:bodyPr>
            <a:normAutofit/>
          </a:bodyPr>
          <a:lstStyle/>
          <a:p>
            <a:r>
              <a:rPr lang="en-IN" dirty="0"/>
              <a:t>Execution context, Scope chain and JavaScript internals</a:t>
            </a:r>
          </a:p>
        </p:txBody>
      </p:sp>
    </p:spTree>
    <p:extLst>
      <p:ext uri="{BB962C8B-B14F-4D97-AF65-F5344CB8AC3E}">
        <p14:creationId xmlns:p14="http://schemas.microsoft.com/office/powerpoint/2010/main" val="218684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ackernoon.com/hn-images/1*bDebsOuhRx9NMyvLHY2zx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87613"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IN" dirty="0"/>
              <a:t>Execution context stack (ECS):</a:t>
            </a:r>
          </a:p>
        </p:txBody>
      </p:sp>
    </p:spTree>
    <p:extLst>
      <p:ext uri="{BB962C8B-B14F-4D97-AF65-F5344CB8AC3E}">
        <p14:creationId xmlns:p14="http://schemas.microsoft.com/office/powerpoint/2010/main" val="1638808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b="0" dirty="0">
                <a:solidFill>
                  <a:schemeClr val="tx1"/>
                </a:solidFill>
              </a:rPr>
              <a:t>JavaScript engine creates the execution context in the following two stages:</a:t>
            </a:r>
          </a:p>
          <a:p>
            <a:endParaRPr lang="en-US" b="0" dirty="0">
              <a:solidFill>
                <a:schemeClr val="tx1"/>
              </a:solidFill>
            </a:endParaRPr>
          </a:p>
          <a:p>
            <a:pPr marL="574675" lvl="1" indent="-342900"/>
            <a:r>
              <a:rPr lang="en-US" b="0" dirty="0">
                <a:solidFill>
                  <a:schemeClr val="tx1"/>
                </a:solidFill>
              </a:rPr>
              <a:t>Creation phase</a:t>
            </a:r>
          </a:p>
          <a:p>
            <a:pPr marL="574675" lvl="1" indent="-342900"/>
            <a:r>
              <a:rPr lang="en-US" b="0" dirty="0">
                <a:solidFill>
                  <a:schemeClr val="tx1"/>
                </a:solidFill>
              </a:rPr>
              <a:t>Execution phase</a:t>
            </a:r>
          </a:p>
          <a:p>
            <a:pPr marL="574675" lvl="1" indent="-342900"/>
            <a:endParaRPr lang="en-US" b="0" dirty="0">
              <a:solidFill>
                <a:schemeClr val="tx1"/>
              </a:solidFill>
            </a:endParaRPr>
          </a:p>
          <a:p>
            <a:pPr marL="574675" lvl="1" indent="-342900"/>
            <a:r>
              <a:rPr lang="en-US" dirty="0"/>
              <a:t>Creation phase is the phase in which JS engines has called a function but its execution has not started. In the creation phase, JS engine is in the compilation phase and it scans over the function to compile the code.</a:t>
            </a:r>
            <a:endParaRPr lang="en-IN" b="0" dirty="0">
              <a:solidFill>
                <a:schemeClr val="tx1"/>
              </a:solidFill>
            </a:endParaRPr>
          </a:p>
        </p:txBody>
      </p:sp>
      <p:sp>
        <p:nvSpPr>
          <p:cNvPr id="3" name="Title 2"/>
          <p:cNvSpPr>
            <a:spLocks noGrp="1"/>
          </p:cNvSpPr>
          <p:nvPr>
            <p:ph type="title"/>
          </p:nvPr>
        </p:nvSpPr>
        <p:spPr/>
        <p:txBody>
          <a:bodyPr/>
          <a:lstStyle/>
          <a:p>
            <a:r>
              <a:rPr lang="en-IN" dirty="0"/>
              <a:t>Execution Context</a:t>
            </a:r>
          </a:p>
        </p:txBody>
      </p:sp>
    </p:spTree>
    <p:extLst>
      <p:ext uri="{BB962C8B-B14F-4D97-AF65-F5344CB8AC3E}">
        <p14:creationId xmlns:p14="http://schemas.microsoft.com/office/powerpoint/2010/main" val="193874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in-memory value of a primitive type is it's actual value (e.g. </a:t>
            </a:r>
            <a:r>
              <a:rPr lang="en-US" dirty="0" err="1"/>
              <a:t>boolean</a:t>
            </a:r>
            <a:r>
              <a:rPr lang="en-US" dirty="0"/>
              <a:t> true, number 42). A primitive type can be stored in the fixed amount of memory available.</a:t>
            </a:r>
          </a:p>
          <a:p>
            <a:r>
              <a:rPr lang="en-US" dirty="0"/>
              <a:t>null</a:t>
            </a:r>
          </a:p>
          <a:p>
            <a:r>
              <a:rPr lang="en-US" dirty="0"/>
              <a:t>undefined</a:t>
            </a:r>
          </a:p>
          <a:p>
            <a:r>
              <a:rPr lang="en-US" dirty="0"/>
              <a:t>Boolean</a:t>
            </a:r>
          </a:p>
          <a:p>
            <a:r>
              <a:rPr lang="en-US" dirty="0"/>
              <a:t>Number</a:t>
            </a:r>
          </a:p>
          <a:p>
            <a:r>
              <a:rPr lang="en-US" dirty="0"/>
              <a:t>String</a:t>
            </a:r>
          </a:p>
          <a:p>
            <a:r>
              <a:rPr lang="en-US" dirty="0"/>
              <a:t>Primitive types are also known as: scalar types or simple types.</a:t>
            </a:r>
            <a:endParaRPr lang="en-IN" dirty="0"/>
          </a:p>
        </p:txBody>
      </p:sp>
      <p:sp>
        <p:nvSpPr>
          <p:cNvPr id="3" name="Title 2"/>
          <p:cNvSpPr>
            <a:spLocks noGrp="1"/>
          </p:cNvSpPr>
          <p:nvPr>
            <p:ph type="title"/>
          </p:nvPr>
        </p:nvSpPr>
        <p:spPr/>
        <p:txBody>
          <a:bodyPr/>
          <a:lstStyle/>
          <a:p>
            <a:r>
              <a:rPr lang="en-IN" dirty="0"/>
              <a:t>Primitive Types</a:t>
            </a:r>
            <a:br>
              <a:rPr lang="en-IN" dirty="0"/>
            </a:br>
            <a:endParaRPr lang="en-IN" dirty="0"/>
          </a:p>
        </p:txBody>
      </p:sp>
    </p:spTree>
    <p:extLst>
      <p:ext uri="{BB962C8B-B14F-4D97-AF65-F5344CB8AC3E}">
        <p14:creationId xmlns:p14="http://schemas.microsoft.com/office/powerpoint/2010/main" val="2712379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85000" lnSpcReduction="20000"/>
          </a:bodyPr>
          <a:lstStyle/>
          <a:p>
            <a:r>
              <a:rPr lang="en-US" b="0" dirty="0">
                <a:solidFill>
                  <a:schemeClr val="tx1"/>
                </a:solidFill>
              </a:rPr>
              <a:t>In creation phase, JS engine performs the following task:</a:t>
            </a:r>
          </a:p>
          <a:p>
            <a:r>
              <a:rPr lang="en-US" b="0" dirty="0">
                <a:solidFill>
                  <a:srgbClr val="FF0000"/>
                </a:solidFill>
              </a:rPr>
              <a:t>Creates the Activation object or the variable object: </a:t>
            </a:r>
          </a:p>
          <a:p>
            <a:r>
              <a:rPr lang="en-US" b="0" dirty="0">
                <a:solidFill>
                  <a:schemeClr val="tx1"/>
                </a:solidFill>
              </a:rPr>
              <a:t>Activation object is a special object in JS which contain all the variables, function arguments and inner functions declarations information. </a:t>
            </a:r>
          </a:p>
          <a:p>
            <a:r>
              <a:rPr lang="en-US" b="0" dirty="0">
                <a:solidFill>
                  <a:schemeClr val="tx1"/>
                </a:solidFill>
              </a:rPr>
              <a:t>As activation object is a special object it does not have the </a:t>
            </a:r>
            <a:r>
              <a:rPr lang="en-US" b="0" dirty="0" err="1">
                <a:solidFill>
                  <a:schemeClr val="tx1"/>
                </a:solidFill>
              </a:rPr>
              <a:t>dunder</a:t>
            </a:r>
            <a:r>
              <a:rPr lang="en-US" b="0" dirty="0">
                <a:solidFill>
                  <a:schemeClr val="tx1"/>
                </a:solidFill>
              </a:rPr>
              <a:t> proto property.</a:t>
            </a:r>
          </a:p>
          <a:p>
            <a:r>
              <a:rPr lang="en-US" b="0" dirty="0">
                <a:solidFill>
                  <a:srgbClr val="FF0000"/>
                </a:solidFill>
              </a:rPr>
              <a:t>Creates the scope chain: </a:t>
            </a:r>
          </a:p>
          <a:p>
            <a:r>
              <a:rPr lang="en-US" b="0" dirty="0">
                <a:solidFill>
                  <a:schemeClr val="tx1"/>
                </a:solidFill>
              </a:rPr>
              <a:t>Once the activation object gets created, JS engine initializes the scope chain which is a list of all the variables objects inside which the current function exists. </a:t>
            </a:r>
          </a:p>
          <a:p>
            <a:r>
              <a:rPr lang="en-US" b="0" dirty="0">
                <a:solidFill>
                  <a:schemeClr val="tx1"/>
                </a:solidFill>
              </a:rPr>
              <a:t>This also includes the variable object of global execution context. Scope chain also contains the current function variable object.</a:t>
            </a:r>
          </a:p>
          <a:p>
            <a:r>
              <a:rPr lang="en-US" b="0" dirty="0">
                <a:solidFill>
                  <a:srgbClr val="FF0000"/>
                </a:solidFill>
              </a:rPr>
              <a:t>Determines the value of this: </a:t>
            </a:r>
          </a:p>
          <a:p>
            <a:r>
              <a:rPr lang="en-US" b="0" dirty="0">
                <a:solidFill>
                  <a:schemeClr val="tx1"/>
                </a:solidFill>
              </a:rPr>
              <a:t>After the scope chain, JavaScript engine initialize the value of ‘this’.</a:t>
            </a:r>
            <a:endParaRPr lang="en-IN" b="0" dirty="0">
              <a:solidFill>
                <a:schemeClr val="tx1"/>
              </a:solidFill>
            </a:endParaRPr>
          </a:p>
        </p:txBody>
      </p:sp>
      <p:sp>
        <p:nvSpPr>
          <p:cNvPr id="3" name="Title 2"/>
          <p:cNvSpPr>
            <a:spLocks noGrp="1"/>
          </p:cNvSpPr>
          <p:nvPr>
            <p:ph type="title"/>
          </p:nvPr>
        </p:nvSpPr>
        <p:spPr/>
        <p:txBody>
          <a:bodyPr/>
          <a:lstStyle/>
          <a:p>
            <a:r>
              <a:rPr lang="en-IN" dirty="0"/>
              <a:t>Execution Context</a:t>
            </a:r>
          </a:p>
        </p:txBody>
      </p:sp>
    </p:spTree>
    <p:extLst>
      <p:ext uri="{BB962C8B-B14F-4D97-AF65-F5344CB8AC3E}">
        <p14:creationId xmlns:p14="http://schemas.microsoft.com/office/powerpoint/2010/main" val="2828583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500" r="12500"/>
          <a:stretch/>
        </p:blipFill>
        <p:spPr>
          <a:xfrm>
            <a:off x="402566" y="304800"/>
            <a:ext cx="8153400" cy="6115050"/>
          </a:xfrm>
          <a:prstGeom prst="rect">
            <a:avLst/>
          </a:prstGeom>
        </p:spPr>
      </p:pic>
    </p:spTree>
    <p:extLst>
      <p:ext uri="{BB962C8B-B14F-4D97-AF65-F5344CB8AC3E}">
        <p14:creationId xmlns:p14="http://schemas.microsoft.com/office/powerpoint/2010/main" val="2586304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b="0" dirty="0">
                <a:solidFill>
                  <a:schemeClr val="tx1"/>
                </a:solidFill>
              </a:rPr>
              <a:t>Execution phase:</a:t>
            </a:r>
          </a:p>
          <a:p>
            <a:r>
              <a:rPr lang="en-US" b="0" dirty="0">
                <a:solidFill>
                  <a:schemeClr val="tx1"/>
                </a:solidFill>
              </a:rPr>
              <a:t>In the execution phase, JS engines will again scan through the function to update the variable object with the values of the variables and will execute the code.</a:t>
            </a:r>
          </a:p>
        </p:txBody>
      </p:sp>
      <p:sp>
        <p:nvSpPr>
          <p:cNvPr id="3" name="Title 2"/>
          <p:cNvSpPr>
            <a:spLocks noGrp="1"/>
          </p:cNvSpPr>
          <p:nvPr>
            <p:ph type="title"/>
          </p:nvPr>
        </p:nvSpPr>
        <p:spPr/>
        <p:txBody>
          <a:bodyPr/>
          <a:lstStyle/>
          <a:p>
            <a:r>
              <a:rPr lang="en-IN" dirty="0"/>
              <a:t>Execution Context</a:t>
            </a:r>
          </a:p>
        </p:txBody>
      </p:sp>
    </p:spTree>
    <p:extLst>
      <p:ext uri="{BB962C8B-B14F-4D97-AF65-F5344CB8AC3E}">
        <p14:creationId xmlns:p14="http://schemas.microsoft.com/office/powerpoint/2010/main" val="1978897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342900" indent="-342900">
              <a:buFont typeface="Arial" panose="020B0604020202020204" pitchFamily="34" charset="0"/>
              <a:buChar char="•"/>
            </a:pPr>
            <a:r>
              <a:rPr lang="en-US" dirty="0">
                <a:solidFill>
                  <a:schemeClr val="tx1"/>
                </a:solidFill>
              </a:rPr>
              <a:t>There are two primary types of execution contexts, global and function.</a:t>
            </a:r>
          </a:p>
          <a:p>
            <a:pPr marL="342900" indent="-342900">
              <a:buFont typeface="Arial" panose="020B0604020202020204" pitchFamily="34" charset="0"/>
              <a:buChar char="•"/>
            </a:pPr>
            <a:r>
              <a:rPr lang="en-US" dirty="0">
                <a:solidFill>
                  <a:schemeClr val="tx1"/>
                </a:solidFill>
              </a:rPr>
              <a:t>There are other ways to augment the scope chain.</a:t>
            </a:r>
          </a:p>
          <a:p>
            <a:pPr marL="342900" indent="-342900">
              <a:buFont typeface="Arial" panose="020B0604020202020204" pitchFamily="34" charset="0"/>
              <a:buChar char="•"/>
            </a:pPr>
            <a:r>
              <a:rPr lang="en-US" dirty="0">
                <a:solidFill>
                  <a:schemeClr val="tx1"/>
                </a:solidFill>
              </a:rPr>
              <a:t>Certain statements add a temporary scope to the front of the scope chain that is later removed after code execution.</a:t>
            </a:r>
          </a:p>
          <a:p>
            <a:pPr marL="342900" indent="-342900">
              <a:buFont typeface="Arial" panose="020B0604020202020204" pitchFamily="34" charset="0"/>
              <a:buChar char="•"/>
            </a:pPr>
            <a:r>
              <a:rPr lang="en-US" dirty="0">
                <a:solidFill>
                  <a:schemeClr val="tx1"/>
                </a:solidFill>
              </a:rPr>
              <a:t>There are two statements that can create new scope:</a:t>
            </a:r>
          </a:p>
          <a:p>
            <a:pPr marL="342900" indent="-342900">
              <a:buFont typeface="Arial" panose="020B0604020202020204" pitchFamily="34" charset="0"/>
              <a:buChar char="•"/>
            </a:pPr>
            <a:r>
              <a:rPr lang="en-US" dirty="0">
                <a:solidFill>
                  <a:schemeClr val="tx1"/>
                </a:solidFill>
              </a:rPr>
              <a:t>The catch block in a try-catch statement</a:t>
            </a:r>
          </a:p>
          <a:p>
            <a:pPr marL="342900" indent="-342900">
              <a:buFont typeface="Arial" panose="020B0604020202020204" pitchFamily="34" charset="0"/>
              <a:buChar char="•"/>
            </a:pPr>
            <a:r>
              <a:rPr lang="en-US" dirty="0">
                <a:solidFill>
                  <a:schemeClr val="tx1"/>
                </a:solidFill>
              </a:rPr>
              <a:t>A with statement</a:t>
            </a:r>
          </a:p>
          <a:p>
            <a:pPr marL="342900" indent="-342900">
              <a:buFont typeface="Arial" panose="020B0604020202020204" pitchFamily="34" charset="0"/>
              <a:buChar char="•"/>
            </a:pPr>
            <a:r>
              <a:rPr lang="en-US" dirty="0">
                <a:solidFill>
                  <a:schemeClr val="tx1"/>
                </a:solidFill>
              </a:rPr>
              <a:t>Both of these statements add a variable object to the front of the scope chain.</a:t>
            </a:r>
            <a:endParaRPr lang="en-IN" dirty="0">
              <a:solidFill>
                <a:schemeClr val="tx1"/>
              </a:solidFill>
            </a:endParaRPr>
          </a:p>
        </p:txBody>
      </p:sp>
      <p:sp>
        <p:nvSpPr>
          <p:cNvPr id="3" name="Title 2"/>
          <p:cNvSpPr>
            <a:spLocks noGrp="1"/>
          </p:cNvSpPr>
          <p:nvPr>
            <p:ph type="title"/>
          </p:nvPr>
        </p:nvSpPr>
        <p:spPr/>
        <p:txBody>
          <a:bodyPr/>
          <a:lstStyle/>
          <a:p>
            <a:r>
              <a:rPr lang="en-IN" b="0" dirty="0"/>
              <a:t>Scope Chain Augmentation</a:t>
            </a:r>
            <a:br>
              <a:rPr lang="en-IN" b="0" dirty="0"/>
            </a:br>
            <a:endParaRPr lang="en-IN" dirty="0"/>
          </a:p>
        </p:txBody>
      </p:sp>
    </p:spTree>
    <p:extLst>
      <p:ext uri="{BB962C8B-B14F-4D97-AF65-F5344CB8AC3E}">
        <p14:creationId xmlns:p14="http://schemas.microsoft.com/office/powerpoint/2010/main" val="2159010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0" dirty="0">
                <a:solidFill>
                  <a:schemeClr val="tx1"/>
                </a:solidFill>
              </a:rPr>
              <a:t>function </a:t>
            </a:r>
            <a:r>
              <a:rPr lang="en-US" b="0" dirty="0" err="1">
                <a:solidFill>
                  <a:schemeClr val="tx1"/>
                </a:solidFill>
              </a:rPr>
              <a:t>buildUrl</a:t>
            </a:r>
            <a:r>
              <a:rPr lang="en-US" b="0" dirty="0">
                <a:solidFill>
                  <a:schemeClr val="tx1"/>
                </a:solidFill>
              </a:rPr>
              <a:t>() {</a:t>
            </a:r>
          </a:p>
          <a:p>
            <a:r>
              <a:rPr lang="en-US" b="0" dirty="0">
                <a:solidFill>
                  <a:schemeClr val="tx1"/>
                </a:solidFill>
              </a:rPr>
              <a:t>   var </a:t>
            </a:r>
            <a:r>
              <a:rPr lang="en-US" b="0" dirty="0" err="1">
                <a:solidFill>
                  <a:schemeClr val="tx1"/>
                </a:solidFill>
              </a:rPr>
              <a:t>qs</a:t>
            </a:r>
            <a:r>
              <a:rPr lang="en-US" b="0" dirty="0">
                <a:solidFill>
                  <a:schemeClr val="tx1"/>
                </a:solidFill>
              </a:rPr>
              <a:t> = "new value";</a:t>
            </a:r>
          </a:p>
          <a:p>
            <a:endParaRPr lang="en-US" b="0" dirty="0">
              <a:solidFill>
                <a:schemeClr val="tx1"/>
              </a:solidFill>
            </a:endParaRPr>
          </a:p>
          <a:p>
            <a:r>
              <a:rPr lang="en-US" b="0" dirty="0">
                <a:solidFill>
                  <a:schemeClr val="tx1"/>
                </a:solidFill>
              </a:rPr>
              <a:t>   with(location){</a:t>
            </a:r>
          </a:p>
          <a:p>
            <a:r>
              <a:rPr lang="en-US" b="0" dirty="0">
                <a:solidFill>
                  <a:schemeClr val="tx1"/>
                </a:solidFill>
              </a:rPr>
              <a:t>       var </a:t>
            </a:r>
            <a:r>
              <a:rPr lang="en-US" b="0" dirty="0" err="1">
                <a:solidFill>
                  <a:schemeClr val="tx1"/>
                </a:solidFill>
              </a:rPr>
              <a:t>url</a:t>
            </a:r>
            <a:r>
              <a:rPr lang="en-US" b="0" dirty="0">
                <a:solidFill>
                  <a:schemeClr val="tx1"/>
                </a:solidFill>
              </a:rPr>
              <a:t> = </a:t>
            </a:r>
            <a:r>
              <a:rPr lang="en-US" b="0" dirty="0" err="1">
                <a:solidFill>
                  <a:schemeClr val="tx1"/>
                </a:solidFill>
              </a:rPr>
              <a:t>href</a:t>
            </a:r>
            <a:r>
              <a:rPr lang="en-US" b="0" dirty="0">
                <a:solidFill>
                  <a:schemeClr val="tx1"/>
                </a:solidFill>
              </a:rPr>
              <a:t> + </a:t>
            </a:r>
            <a:r>
              <a:rPr lang="en-US" b="0" dirty="0" err="1">
                <a:solidFill>
                  <a:schemeClr val="tx1"/>
                </a:solidFill>
              </a:rPr>
              <a:t>qs</a:t>
            </a:r>
            <a:r>
              <a:rPr lang="en-US" b="0" dirty="0">
                <a:solidFill>
                  <a:schemeClr val="tx1"/>
                </a:solidFill>
              </a:rPr>
              <a:t>;</a:t>
            </a:r>
          </a:p>
          <a:p>
            <a:r>
              <a:rPr lang="en-US" b="0" dirty="0">
                <a:solidFill>
                  <a:schemeClr val="tx1"/>
                </a:solidFill>
              </a:rPr>
              <a:t>   }</a:t>
            </a:r>
          </a:p>
          <a:p>
            <a:endParaRPr lang="en-US" b="0" dirty="0">
              <a:solidFill>
                <a:schemeClr val="tx1"/>
              </a:solidFill>
            </a:endParaRPr>
          </a:p>
          <a:p>
            <a:r>
              <a:rPr lang="en-US" b="0" dirty="0">
                <a:solidFill>
                  <a:schemeClr val="tx1"/>
                </a:solidFill>
              </a:rPr>
              <a:t>   return </a:t>
            </a:r>
            <a:r>
              <a:rPr lang="en-US" b="0" dirty="0" err="1">
                <a:solidFill>
                  <a:schemeClr val="tx1"/>
                </a:solidFill>
              </a:rPr>
              <a:t>url</a:t>
            </a:r>
            <a:r>
              <a:rPr lang="en-US" b="0" dirty="0">
                <a:solidFill>
                  <a:schemeClr val="tx1"/>
                </a:solidFill>
              </a:rPr>
              <a:t>;</a:t>
            </a:r>
          </a:p>
          <a:p>
            <a:r>
              <a:rPr lang="en-US" b="0" dirty="0">
                <a:solidFill>
                  <a:schemeClr val="tx1"/>
                </a:solidFill>
              </a:rPr>
              <a:t>}</a:t>
            </a:r>
            <a:endParaRPr lang="en-IN" b="0" dirty="0">
              <a:solidFill>
                <a:schemeClr val="tx1"/>
              </a:solidFill>
            </a:endParaRPr>
          </a:p>
        </p:txBody>
      </p:sp>
      <p:sp>
        <p:nvSpPr>
          <p:cNvPr id="3" name="Title 2"/>
          <p:cNvSpPr>
            <a:spLocks noGrp="1"/>
          </p:cNvSpPr>
          <p:nvPr>
            <p:ph type="title"/>
          </p:nvPr>
        </p:nvSpPr>
        <p:spPr/>
        <p:txBody>
          <a:bodyPr/>
          <a:lstStyle/>
          <a:p>
            <a:r>
              <a:rPr lang="en-IN" dirty="0"/>
              <a:t>With Statement</a:t>
            </a:r>
          </a:p>
        </p:txBody>
      </p:sp>
    </p:spTree>
    <p:extLst>
      <p:ext uri="{BB962C8B-B14F-4D97-AF65-F5344CB8AC3E}">
        <p14:creationId xmlns:p14="http://schemas.microsoft.com/office/powerpoint/2010/main" val="563087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JavaScript automatically allocates memory when objects are created and frees it when they are not used anymore (</a:t>
            </a:r>
            <a:r>
              <a:rPr lang="en-US" i="1" dirty="0"/>
              <a:t>garbage collection</a:t>
            </a:r>
            <a:r>
              <a:rPr lang="en-US" dirty="0"/>
              <a:t>). </a:t>
            </a:r>
          </a:p>
          <a:p>
            <a:endParaRPr lang="en-IN" dirty="0"/>
          </a:p>
        </p:txBody>
      </p:sp>
      <p:sp>
        <p:nvSpPr>
          <p:cNvPr id="3" name="Title 2"/>
          <p:cNvSpPr>
            <a:spLocks noGrp="1"/>
          </p:cNvSpPr>
          <p:nvPr>
            <p:ph type="title"/>
          </p:nvPr>
        </p:nvSpPr>
        <p:spPr/>
        <p:txBody>
          <a:bodyPr/>
          <a:lstStyle/>
          <a:p>
            <a:r>
              <a:rPr lang="en-IN" dirty="0"/>
              <a:t>Memory</a:t>
            </a:r>
          </a:p>
        </p:txBody>
      </p:sp>
    </p:spTree>
    <p:extLst>
      <p:ext uri="{BB962C8B-B14F-4D97-AF65-F5344CB8AC3E}">
        <p14:creationId xmlns:p14="http://schemas.microsoft.com/office/powerpoint/2010/main" val="665848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Memory life cycle</a:t>
            </a:r>
            <a:br>
              <a:rPr lang="en-IN" dirty="0"/>
            </a:br>
            <a:endParaRPr lang="en-IN" dirty="0"/>
          </a:p>
        </p:txBody>
      </p:sp>
      <p:pic>
        <p:nvPicPr>
          <p:cNvPr id="4098" name="Picture 2" descr="https://miro.medium.com/max/1280/1*slxXgq_TO38TgtoKpWa_jQ.png"/>
          <p:cNvPicPr>
            <a:picLocks noChangeAspect="1" noChangeArrowheads="1"/>
          </p:cNvPicPr>
          <p:nvPr/>
        </p:nvPicPr>
        <p:blipFill rotWithShape="1">
          <a:blip r:embed="rId2">
            <a:extLst>
              <a:ext uri="{28A0092B-C50C-407E-A947-70E740481C1C}">
                <a14:useLocalDpi xmlns:a14="http://schemas.microsoft.com/office/drawing/2010/main" val="0"/>
              </a:ext>
            </a:extLst>
          </a:blip>
          <a:srcRect l="4655" t="32292" r="4720" b="33333"/>
          <a:stretch/>
        </p:blipFill>
        <p:spPr bwMode="auto">
          <a:xfrm>
            <a:off x="144065" y="2362200"/>
            <a:ext cx="8839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52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relieves developers from the responsibility to handle memory allocations — JavaScript does it by itself, alongside declaring values.</a:t>
            </a:r>
          </a:p>
          <a:p>
            <a:endParaRPr lang="en-IN" dirty="0"/>
          </a:p>
        </p:txBody>
      </p:sp>
      <p:sp>
        <p:nvSpPr>
          <p:cNvPr id="3" name="Title 2"/>
          <p:cNvSpPr>
            <a:spLocks noGrp="1"/>
          </p:cNvSpPr>
          <p:nvPr>
            <p:ph type="title"/>
          </p:nvPr>
        </p:nvSpPr>
        <p:spPr/>
        <p:txBody>
          <a:bodyPr/>
          <a:lstStyle/>
          <a:p>
            <a:r>
              <a:rPr lang="en-IN" dirty="0"/>
              <a:t>Memory Allocation</a:t>
            </a:r>
          </a:p>
        </p:txBody>
      </p:sp>
    </p:spTree>
    <p:extLst>
      <p:ext uri="{BB962C8B-B14F-4D97-AF65-F5344CB8AC3E}">
        <p14:creationId xmlns:p14="http://schemas.microsoft.com/office/powerpoint/2010/main" val="980986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var n = 123; // allocates memory for a number</a:t>
            </a:r>
          </a:p>
          <a:p>
            <a:r>
              <a:rPr lang="en-US" dirty="0"/>
              <a:t>var s = '</a:t>
            </a:r>
            <a:r>
              <a:rPr lang="en-US" dirty="0" err="1"/>
              <a:t>azerty</a:t>
            </a:r>
            <a:r>
              <a:rPr lang="en-US" dirty="0"/>
              <a:t>'; // allocates memory for a string </a:t>
            </a:r>
          </a:p>
          <a:p>
            <a:r>
              <a:rPr lang="en-US" dirty="0"/>
              <a:t>var o = {</a:t>
            </a:r>
          </a:p>
          <a:p>
            <a:r>
              <a:rPr lang="en-US" dirty="0"/>
              <a:t>  a: 1,</a:t>
            </a:r>
          </a:p>
          <a:p>
            <a:r>
              <a:rPr lang="en-US" dirty="0"/>
              <a:t>  b: null</a:t>
            </a:r>
          </a:p>
          <a:p>
            <a:r>
              <a:rPr lang="en-US" dirty="0"/>
              <a:t>}; // allocates memory for an object and contained values</a:t>
            </a:r>
          </a:p>
          <a:p>
            <a:endParaRPr lang="en-US" dirty="0"/>
          </a:p>
          <a:p>
            <a:r>
              <a:rPr lang="en-US" dirty="0"/>
              <a:t>// (like object) allocates memory for the array and </a:t>
            </a:r>
          </a:p>
          <a:p>
            <a:r>
              <a:rPr lang="en-US" dirty="0"/>
              <a:t>// contained values</a:t>
            </a:r>
          </a:p>
          <a:p>
            <a:r>
              <a:rPr lang="en-US" dirty="0"/>
              <a:t>var a = [1, null, '</a:t>
            </a:r>
            <a:r>
              <a:rPr lang="en-US" dirty="0" err="1"/>
              <a:t>abra</a:t>
            </a:r>
            <a:r>
              <a:rPr lang="en-US" dirty="0"/>
              <a:t>']; </a:t>
            </a:r>
            <a:endParaRPr lang="en-IN" dirty="0"/>
          </a:p>
        </p:txBody>
      </p:sp>
      <p:sp>
        <p:nvSpPr>
          <p:cNvPr id="3" name="Title 2"/>
          <p:cNvSpPr>
            <a:spLocks noGrp="1"/>
          </p:cNvSpPr>
          <p:nvPr>
            <p:ph type="title"/>
          </p:nvPr>
        </p:nvSpPr>
        <p:spPr/>
        <p:txBody>
          <a:bodyPr/>
          <a:lstStyle/>
          <a:p>
            <a:r>
              <a:rPr lang="en-IN" b="0" dirty="0"/>
              <a:t>Allocation in JavaScript - </a:t>
            </a:r>
            <a:r>
              <a:rPr lang="en-IN" dirty="0"/>
              <a:t>Value initialization</a:t>
            </a:r>
            <a:br>
              <a:rPr lang="en-IN" dirty="0"/>
            </a:br>
            <a:endParaRPr lang="en-IN" dirty="0"/>
          </a:p>
        </p:txBody>
      </p:sp>
    </p:spTree>
    <p:extLst>
      <p:ext uri="{BB962C8B-B14F-4D97-AF65-F5344CB8AC3E}">
        <p14:creationId xmlns:p14="http://schemas.microsoft.com/office/powerpoint/2010/main" val="3750850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var d = new Date(); // allocates a Date object</a:t>
            </a:r>
          </a:p>
          <a:p>
            <a:endParaRPr lang="en-US" dirty="0"/>
          </a:p>
          <a:p>
            <a:r>
              <a:rPr lang="en-US" dirty="0"/>
              <a:t>var e = </a:t>
            </a:r>
            <a:r>
              <a:rPr lang="en-US" dirty="0" err="1"/>
              <a:t>document.createElement</a:t>
            </a:r>
            <a:r>
              <a:rPr lang="en-US" dirty="0"/>
              <a:t>('div'); // allocates a DOM element</a:t>
            </a:r>
            <a:endParaRPr lang="en-IN" dirty="0"/>
          </a:p>
        </p:txBody>
      </p:sp>
      <p:sp>
        <p:nvSpPr>
          <p:cNvPr id="3" name="Title 2"/>
          <p:cNvSpPr>
            <a:spLocks noGrp="1"/>
          </p:cNvSpPr>
          <p:nvPr>
            <p:ph type="title"/>
          </p:nvPr>
        </p:nvSpPr>
        <p:spPr/>
        <p:txBody>
          <a:bodyPr/>
          <a:lstStyle/>
          <a:p>
            <a:r>
              <a:rPr lang="en-IN" b="0" dirty="0"/>
              <a:t>Allocation in JavaScript - </a:t>
            </a:r>
            <a:r>
              <a:rPr lang="en-IN" dirty="0"/>
              <a:t>Value initialization</a:t>
            </a:r>
            <a:br>
              <a:rPr lang="en-IN" dirty="0"/>
            </a:br>
            <a:endParaRPr lang="en-IN" dirty="0"/>
          </a:p>
        </p:txBody>
      </p:sp>
    </p:spTree>
    <p:extLst>
      <p:ext uri="{BB962C8B-B14F-4D97-AF65-F5344CB8AC3E}">
        <p14:creationId xmlns:p14="http://schemas.microsoft.com/office/powerpoint/2010/main" val="3730405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reference type can contain other values. Since the contents of a reference type can not fit in the fixed amount of memory available for a variable, the in-memory value of a reference type is the reference itself (a memory address).</a:t>
            </a:r>
          </a:p>
          <a:p>
            <a:r>
              <a:rPr lang="en-US" dirty="0"/>
              <a:t>Array</a:t>
            </a:r>
          </a:p>
          <a:p>
            <a:r>
              <a:rPr lang="en-US" dirty="0"/>
              <a:t>Object</a:t>
            </a:r>
          </a:p>
          <a:p>
            <a:r>
              <a:rPr lang="en-US" dirty="0"/>
              <a:t>Function</a:t>
            </a:r>
          </a:p>
          <a:p>
            <a:r>
              <a:rPr lang="en-US" dirty="0"/>
              <a:t>Reference types are also known as: complex types or container types.</a:t>
            </a:r>
            <a:endParaRPr lang="en-IN" dirty="0"/>
          </a:p>
        </p:txBody>
      </p:sp>
      <p:sp>
        <p:nvSpPr>
          <p:cNvPr id="3" name="Title 2"/>
          <p:cNvSpPr>
            <a:spLocks noGrp="1"/>
          </p:cNvSpPr>
          <p:nvPr>
            <p:ph type="title"/>
          </p:nvPr>
        </p:nvSpPr>
        <p:spPr/>
        <p:txBody>
          <a:bodyPr/>
          <a:lstStyle/>
          <a:p>
            <a:r>
              <a:rPr lang="en-IN" dirty="0"/>
              <a:t>Reference Types</a:t>
            </a:r>
            <a:br>
              <a:rPr lang="en-IN" dirty="0"/>
            </a:br>
            <a:endParaRPr lang="en-IN" dirty="0"/>
          </a:p>
        </p:txBody>
      </p:sp>
    </p:spTree>
    <p:extLst>
      <p:ext uri="{BB962C8B-B14F-4D97-AF65-F5344CB8AC3E}">
        <p14:creationId xmlns:p14="http://schemas.microsoft.com/office/powerpoint/2010/main" val="2337519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values</a:t>
            </a:r>
          </a:p>
          <a:p>
            <a:r>
              <a:rPr lang="en-US" dirty="0"/>
              <a:t>Using values basically means reading and writing in allocated memory. </a:t>
            </a:r>
          </a:p>
          <a:p>
            <a:r>
              <a:rPr lang="en-US" dirty="0"/>
              <a:t>This can be done by reading or writing the value of a variable or an object property or even passing an argument to a function.</a:t>
            </a:r>
            <a:endParaRPr lang="en-IN" dirty="0"/>
          </a:p>
        </p:txBody>
      </p:sp>
      <p:sp>
        <p:nvSpPr>
          <p:cNvPr id="3" name="Title 2"/>
          <p:cNvSpPr>
            <a:spLocks noGrp="1"/>
          </p:cNvSpPr>
          <p:nvPr>
            <p:ph type="title"/>
          </p:nvPr>
        </p:nvSpPr>
        <p:spPr/>
        <p:txBody>
          <a:bodyPr/>
          <a:lstStyle/>
          <a:p>
            <a:r>
              <a:rPr lang="en-IN" dirty="0"/>
              <a:t>Memory Allocation</a:t>
            </a:r>
          </a:p>
        </p:txBody>
      </p:sp>
    </p:spTree>
    <p:extLst>
      <p:ext uri="{BB962C8B-B14F-4D97-AF65-F5344CB8AC3E}">
        <p14:creationId xmlns:p14="http://schemas.microsoft.com/office/powerpoint/2010/main" val="3023375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Release when the memory is not needed anymore</a:t>
            </a:r>
          </a:p>
          <a:p>
            <a:r>
              <a:rPr lang="en-US" dirty="0"/>
              <a:t>The majority of memory management issues occur at this phase. </a:t>
            </a:r>
          </a:p>
          <a:p>
            <a:r>
              <a:rPr lang="en-US" dirty="0"/>
              <a:t>The most difficult aspect of this stage is determining when the allocated memory is no longer needed. </a:t>
            </a:r>
          </a:p>
          <a:p>
            <a:r>
              <a:rPr lang="en-US" dirty="0"/>
              <a:t>Low-level languages require the developer to manually determine at which point in the program the allocated memory is no longer needed and to release it.</a:t>
            </a:r>
            <a:endParaRPr lang="en-IN" dirty="0"/>
          </a:p>
        </p:txBody>
      </p:sp>
      <p:sp>
        <p:nvSpPr>
          <p:cNvPr id="3" name="Title 2"/>
          <p:cNvSpPr>
            <a:spLocks noGrp="1"/>
          </p:cNvSpPr>
          <p:nvPr>
            <p:ph type="title"/>
          </p:nvPr>
        </p:nvSpPr>
        <p:spPr/>
        <p:txBody>
          <a:bodyPr/>
          <a:lstStyle/>
          <a:p>
            <a:r>
              <a:rPr lang="en-IN" dirty="0"/>
              <a:t>Memory Allocation</a:t>
            </a:r>
          </a:p>
        </p:txBody>
      </p:sp>
    </p:spTree>
    <p:extLst>
      <p:ext uri="{BB962C8B-B14F-4D97-AF65-F5344CB8AC3E}">
        <p14:creationId xmlns:p14="http://schemas.microsoft.com/office/powerpoint/2010/main" val="3408340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Some high-level languages, such as JavaScript, utilize a form of automatic memory management known as garbage collection (GC). </a:t>
            </a:r>
          </a:p>
          <a:p>
            <a:r>
              <a:rPr lang="en-US" dirty="0"/>
              <a:t>The purpose of a garbage collector is to monitor memory allocation and determine when a block of allocated memory is no longer needed and reclaim it.</a:t>
            </a:r>
          </a:p>
          <a:p>
            <a:r>
              <a:rPr lang="en-US" dirty="0"/>
              <a:t> This automatic process is an approximation since the general problem of determining whether or not a specific piece of memory is still needed is undecidable.</a:t>
            </a:r>
            <a:endParaRPr lang="en-IN" dirty="0"/>
          </a:p>
        </p:txBody>
      </p:sp>
      <p:sp>
        <p:nvSpPr>
          <p:cNvPr id="3" name="Title 2"/>
          <p:cNvSpPr>
            <a:spLocks noGrp="1"/>
          </p:cNvSpPr>
          <p:nvPr>
            <p:ph type="title"/>
          </p:nvPr>
        </p:nvSpPr>
        <p:spPr/>
        <p:txBody>
          <a:bodyPr/>
          <a:lstStyle/>
          <a:p>
            <a:r>
              <a:rPr lang="en-IN" dirty="0"/>
              <a:t>Memory Allocation</a:t>
            </a:r>
          </a:p>
        </p:txBody>
      </p:sp>
    </p:spTree>
    <p:extLst>
      <p:ext uri="{BB962C8B-B14F-4D97-AF65-F5344CB8AC3E}">
        <p14:creationId xmlns:p14="http://schemas.microsoft.com/office/powerpoint/2010/main" val="2924074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concept that garbage collection algorithms rely on is the concept of </a:t>
            </a:r>
            <a:r>
              <a:rPr lang="en-US" i="1" dirty="0"/>
              <a:t>reference</a:t>
            </a:r>
            <a:r>
              <a:rPr lang="en-US" dirty="0"/>
              <a:t>. </a:t>
            </a:r>
          </a:p>
          <a:p>
            <a:r>
              <a:rPr lang="en-US" dirty="0"/>
              <a:t>Within the context of memory management, an object is said to reference another object if the former has access to the latter (either implicitly or explicitly).</a:t>
            </a:r>
          </a:p>
          <a:p>
            <a:r>
              <a:rPr lang="en-US" dirty="0"/>
              <a:t>For instance, a JavaScript object has a reference to its prototype (implicit reference) and to its properties values (explicit reference).</a:t>
            </a:r>
            <a:endParaRPr lang="en-IN" dirty="0"/>
          </a:p>
        </p:txBody>
      </p:sp>
      <p:sp>
        <p:nvSpPr>
          <p:cNvPr id="3" name="Title 2"/>
          <p:cNvSpPr>
            <a:spLocks noGrp="1"/>
          </p:cNvSpPr>
          <p:nvPr>
            <p:ph type="title"/>
          </p:nvPr>
        </p:nvSpPr>
        <p:spPr/>
        <p:txBody>
          <a:bodyPr/>
          <a:lstStyle/>
          <a:p>
            <a:r>
              <a:rPr lang="en-IN" dirty="0"/>
              <a:t>Garbage Collection</a:t>
            </a:r>
          </a:p>
        </p:txBody>
      </p:sp>
    </p:spTree>
    <p:extLst>
      <p:ext uri="{BB962C8B-B14F-4D97-AF65-F5344CB8AC3E}">
        <p14:creationId xmlns:p14="http://schemas.microsoft.com/office/powerpoint/2010/main" val="360561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This is the most naive garbage collection algorithm. </a:t>
            </a:r>
          </a:p>
          <a:p>
            <a:r>
              <a:rPr lang="en-US" dirty="0"/>
              <a:t>This algorithm reduces the problem from determining whether or not an object is still needed to determining if an object still has any other objects referencing it.</a:t>
            </a:r>
          </a:p>
          <a:p>
            <a:r>
              <a:rPr lang="en-US" dirty="0"/>
              <a:t>An object is said to be "garbage", or collectible if there are zero references pointing to it.</a:t>
            </a:r>
          </a:p>
          <a:p>
            <a:endParaRPr lang="en-IN" dirty="0"/>
          </a:p>
        </p:txBody>
      </p:sp>
      <p:sp>
        <p:nvSpPr>
          <p:cNvPr id="3" name="Title 2"/>
          <p:cNvSpPr>
            <a:spLocks noGrp="1"/>
          </p:cNvSpPr>
          <p:nvPr>
            <p:ph type="title"/>
          </p:nvPr>
        </p:nvSpPr>
        <p:spPr/>
        <p:txBody>
          <a:bodyPr/>
          <a:lstStyle/>
          <a:p>
            <a:r>
              <a:rPr lang="en-IN" b="0" dirty="0"/>
              <a:t>Reference-counting garbage collection</a:t>
            </a:r>
            <a:endParaRPr lang="en-IN" dirty="0"/>
          </a:p>
        </p:txBody>
      </p:sp>
    </p:spTree>
    <p:extLst>
      <p:ext uri="{BB962C8B-B14F-4D97-AF65-F5344CB8AC3E}">
        <p14:creationId xmlns:p14="http://schemas.microsoft.com/office/powerpoint/2010/main" val="2561765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var x = { </a:t>
            </a:r>
          </a:p>
          <a:p>
            <a:r>
              <a:rPr lang="en-US" dirty="0"/>
              <a:t>  a: {</a:t>
            </a:r>
          </a:p>
          <a:p>
            <a:r>
              <a:rPr lang="en-US" dirty="0"/>
              <a:t>    b: 2</a:t>
            </a:r>
          </a:p>
          <a:p>
            <a:r>
              <a:rPr lang="en-US" dirty="0"/>
              <a:t>  }</a:t>
            </a:r>
          </a:p>
          <a:p>
            <a:r>
              <a:rPr lang="en-US" dirty="0"/>
              <a:t>}; </a:t>
            </a:r>
          </a:p>
          <a:p>
            <a:r>
              <a:rPr lang="en-US" dirty="0"/>
              <a:t>// 2 objects are created. One is referenced by the other as one of its properties.</a:t>
            </a:r>
          </a:p>
          <a:p>
            <a:r>
              <a:rPr lang="en-US" dirty="0"/>
              <a:t>// The other is referenced by virtue of being assigned to the 'x' variable.</a:t>
            </a:r>
          </a:p>
          <a:p>
            <a:r>
              <a:rPr lang="en-US" dirty="0"/>
              <a:t>// Obviously, none can be garbage-collected.</a:t>
            </a:r>
            <a:endParaRPr lang="en-IN" dirty="0"/>
          </a:p>
        </p:txBody>
      </p:sp>
      <p:sp>
        <p:nvSpPr>
          <p:cNvPr id="3" name="Title 2"/>
          <p:cNvSpPr>
            <a:spLocks noGrp="1"/>
          </p:cNvSpPr>
          <p:nvPr>
            <p:ph type="title"/>
          </p:nvPr>
        </p:nvSpPr>
        <p:spPr/>
        <p:txBody>
          <a:bodyPr/>
          <a:lstStyle/>
          <a:p>
            <a:r>
              <a:rPr lang="en-IN" b="0" dirty="0"/>
              <a:t>Reference-counting garbage collection</a:t>
            </a:r>
            <a:endParaRPr lang="en-IN" dirty="0"/>
          </a:p>
        </p:txBody>
      </p:sp>
    </p:spTree>
    <p:extLst>
      <p:ext uri="{BB962C8B-B14F-4D97-AF65-F5344CB8AC3E}">
        <p14:creationId xmlns:p14="http://schemas.microsoft.com/office/powerpoint/2010/main" val="2407405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0" indent="0">
              <a:buNone/>
            </a:pPr>
            <a:r>
              <a:rPr lang="en-US" dirty="0"/>
              <a:t>var y = x;      // The 'y' variable is the second thing that has a reference to the object.</a:t>
            </a:r>
          </a:p>
          <a:p>
            <a:pPr marL="0" indent="0">
              <a:buNone/>
            </a:pPr>
            <a:endParaRPr lang="en-US" dirty="0"/>
          </a:p>
          <a:p>
            <a:pPr marL="0" indent="0">
              <a:buNone/>
            </a:pPr>
            <a:r>
              <a:rPr lang="en-US" dirty="0"/>
              <a:t>x = 1;          // Now, the object that was originally in 'x' has a unique reference</a:t>
            </a:r>
          </a:p>
          <a:p>
            <a:pPr marL="0" indent="0">
              <a:buNone/>
            </a:pPr>
            <a:r>
              <a:rPr lang="en-US" dirty="0"/>
              <a:t>                //   embodied by the 'y' variable.</a:t>
            </a:r>
          </a:p>
          <a:p>
            <a:pPr marL="0" indent="0">
              <a:buNone/>
            </a:pPr>
            <a:endParaRPr lang="en-US" dirty="0"/>
          </a:p>
          <a:p>
            <a:pPr marL="0" indent="0">
              <a:buNone/>
            </a:pPr>
            <a:r>
              <a:rPr lang="en-US" dirty="0"/>
              <a:t>var z = </a:t>
            </a:r>
            <a:r>
              <a:rPr lang="en-US" dirty="0" err="1"/>
              <a:t>y.a</a:t>
            </a:r>
            <a:r>
              <a:rPr lang="en-US" dirty="0"/>
              <a:t>;    // Reference to 'a' property of the object.</a:t>
            </a:r>
          </a:p>
          <a:p>
            <a:pPr marL="0" indent="0">
              <a:buNone/>
            </a:pPr>
            <a:r>
              <a:rPr lang="en-US" dirty="0"/>
              <a:t>                //   This object now has 2 references: one as a property, </a:t>
            </a:r>
          </a:p>
          <a:p>
            <a:pPr marL="0" indent="0">
              <a:buNone/>
            </a:pPr>
            <a:r>
              <a:rPr lang="en-US" dirty="0"/>
              <a:t>                //   the other as the 'z' variable.</a:t>
            </a:r>
          </a:p>
          <a:p>
            <a:pPr marL="0" indent="0">
              <a:buNone/>
            </a:pPr>
            <a:endParaRPr lang="en-US" dirty="0"/>
          </a:p>
        </p:txBody>
      </p:sp>
      <p:sp>
        <p:nvSpPr>
          <p:cNvPr id="3" name="Title 2"/>
          <p:cNvSpPr>
            <a:spLocks noGrp="1"/>
          </p:cNvSpPr>
          <p:nvPr>
            <p:ph type="title"/>
          </p:nvPr>
        </p:nvSpPr>
        <p:spPr/>
        <p:txBody>
          <a:bodyPr/>
          <a:lstStyle/>
          <a:p>
            <a:r>
              <a:rPr lang="en-IN" b="0" dirty="0"/>
              <a:t>Reference-counting garbage collection</a:t>
            </a:r>
            <a:endParaRPr lang="en-IN" dirty="0"/>
          </a:p>
        </p:txBody>
      </p:sp>
    </p:spTree>
    <p:extLst>
      <p:ext uri="{BB962C8B-B14F-4D97-AF65-F5344CB8AC3E}">
        <p14:creationId xmlns:p14="http://schemas.microsoft.com/office/powerpoint/2010/main" val="1381428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dirty="0"/>
              <a:t>y = '</a:t>
            </a:r>
            <a:r>
              <a:rPr lang="en-US" dirty="0" err="1"/>
              <a:t>mozilla</a:t>
            </a:r>
            <a:r>
              <a:rPr lang="en-US" dirty="0"/>
              <a:t>';  // The object that was originally in 'x' has now zero</a:t>
            </a:r>
          </a:p>
          <a:p>
            <a:pPr marL="0" indent="0">
              <a:buNone/>
            </a:pPr>
            <a:r>
              <a:rPr lang="en-US" dirty="0"/>
              <a:t>                //   references to it. It can be garbage-collected.</a:t>
            </a:r>
          </a:p>
          <a:p>
            <a:pPr marL="0" indent="0">
              <a:buNone/>
            </a:pPr>
            <a:r>
              <a:rPr lang="en-US" dirty="0"/>
              <a:t>                //   However its 'a' property is still referenced by </a:t>
            </a:r>
          </a:p>
          <a:p>
            <a:pPr marL="0" indent="0">
              <a:buNone/>
            </a:pPr>
            <a:r>
              <a:rPr lang="en-US" dirty="0"/>
              <a:t>                //   the 'z' variable, so it cannot be freed.</a:t>
            </a:r>
          </a:p>
          <a:p>
            <a:pPr marL="0" indent="0">
              <a:buNone/>
            </a:pPr>
            <a:r>
              <a:rPr lang="en-US" dirty="0"/>
              <a:t>z = null;       // The 'a' property of the object originally in x </a:t>
            </a:r>
          </a:p>
          <a:p>
            <a:pPr marL="0" indent="0">
              <a:buNone/>
            </a:pPr>
            <a:r>
              <a:rPr lang="en-US" dirty="0"/>
              <a:t>                //   has zero references to it. It can be garbage collected.</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IN" b="0" dirty="0"/>
              <a:t>Reference-counting garbage collection</a:t>
            </a:r>
            <a:endParaRPr lang="en-IN" dirty="0"/>
          </a:p>
        </p:txBody>
      </p:sp>
    </p:spTree>
    <p:extLst>
      <p:ext uri="{BB962C8B-B14F-4D97-AF65-F5344CB8AC3E}">
        <p14:creationId xmlns:p14="http://schemas.microsoft.com/office/powerpoint/2010/main" val="2641241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There is a limitation when it comes to circular references. </a:t>
            </a:r>
          </a:p>
          <a:p>
            <a:r>
              <a:rPr lang="en-US" dirty="0"/>
              <a:t>In the following example, two objects are created with properties that reference one another, thus creating a cycle. </a:t>
            </a:r>
          </a:p>
          <a:p>
            <a:r>
              <a:rPr lang="en-US" dirty="0"/>
              <a:t>They will go out of scope after the function call has completed. </a:t>
            </a:r>
          </a:p>
          <a:p>
            <a:r>
              <a:rPr lang="en-US" dirty="0"/>
              <a:t>At that point they become unneeded and their allocated memory should be reclaimed. </a:t>
            </a:r>
          </a:p>
        </p:txBody>
      </p:sp>
      <p:sp>
        <p:nvSpPr>
          <p:cNvPr id="3" name="Title 2"/>
          <p:cNvSpPr>
            <a:spLocks noGrp="1"/>
          </p:cNvSpPr>
          <p:nvPr>
            <p:ph type="title"/>
          </p:nvPr>
        </p:nvSpPr>
        <p:spPr/>
        <p:txBody>
          <a:bodyPr/>
          <a:lstStyle/>
          <a:p>
            <a:r>
              <a:rPr lang="en-IN" dirty="0"/>
              <a:t>Limitation: Circular references</a:t>
            </a:r>
            <a:br>
              <a:rPr lang="en-IN" dirty="0"/>
            </a:br>
            <a:endParaRPr lang="en-IN" dirty="0"/>
          </a:p>
        </p:txBody>
      </p:sp>
    </p:spTree>
    <p:extLst>
      <p:ext uri="{BB962C8B-B14F-4D97-AF65-F5344CB8AC3E}">
        <p14:creationId xmlns:p14="http://schemas.microsoft.com/office/powerpoint/2010/main" val="394681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However, the reference-counting algorithm will not consider them reclaimable since each of the two objects has at least one reference pointing to them, resulting in neither of them being marked for garbage collection. </a:t>
            </a:r>
          </a:p>
          <a:p>
            <a:r>
              <a:rPr lang="en-US" dirty="0"/>
              <a:t>Circular references are a common cause of memory leaks.</a:t>
            </a:r>
          </a:p>
        </p:txBody>
      </p:sp>
      <p:sp>
        <p:nvSpPr>
          <p:cNvPr id="3" name="Title 2"/>
          <p:cNvSpPr>
            <a:spLocks noGrp="1"/>
          </p:cNvSpPr>
          <p:nvPr>
            <p:ph type="title"/>
          </p:nvPr>
        </p:nvSpPr>
        <p:spPr/>
        <p:txBody>
          <a:bodyPr/>
          <a:lstStyle/>
          <a:p>
            <a:r>
              <a:rPr lang="en-IN" dirty="0"/>
              <a:t>Limitation: Circular references</a:t>
            </a:r>
            <a:br>
              <a:rPr lang="en-IN" dirty="0"/>
            </a:br>
            <a:endParaRPr lang="en-IN" dirty="0"/>
          </a:p>
        </p:txBody>
      </p:sp>
    </p:spTree>
    <p:extLst>
      <p:ext uri="{BB962C8B-B14F-4D97-AF65-F5344CB8AC3E}">
        <p14:creationId xmlns:p14="http://schemas.microsoft.com/office/powerpoint/2010/main" val="261077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var a = 13         // assign `13` to `a`</a:t>
            </a:r>
          </a:p>
          <a:p>
            <a:r>
              <a:rPr lang="en-US" dirty="0"/>
              <a:t>var b = a          // copy the value of `a` to `b`</a:t>
            </a:r>
          </a:p>
          <a:p>
            <a:r>
              <a:rPr lang="en-US" dirty="0"/>
              <a:t>b = 37             // assign `37` to `b`</a:t>
            </a:r>
          </a:p>
          <a:p>
            <a:r>
              <a:rPr lang="en-US" dirty="0"/>
              <a:t>console.log(a)     // =&gt; 13</a:t>
            </a:r>
            <a:endParaRPr lang="en-IN" dirty="0"/>
          </a:p>
        </p:txBody>
      </p:sp>
      <p:sp>
        <p:nvSpPr>
          <p:cNvPr id="3" name="Title 2"/>
          <p:cNvSpPr>
            <a:spLocks noGrp="1"/>
          </p:cNvSpPr>
          <p:nvPr>
            <p:ph type="title"/>
          </p:nvPr>
        </p:nvSpPr>
        <p:spPr/>
        <p:txBody>
          <a:bodyPr/>
          <a:lstStyle/>
          <a:p>
            <a:r>
              <a:rPr lang="en-IN" dirty="0"/>
              <a:t>Copying a primitive:</a:t>
            </a:r>
            <a:br>
              <a:rPr lang="en-IN" dirty="0"/>
            </a:br>
            <a:endParaRPr lang="en-IN" dirty="0"/>
          </a:p>
        </p:txBody>
      </p:sp>
    </p:spTree>
    <p:extLst>
      <p:ext uri="{BB962C8B-B14F-4D97-AF65-F5344CB8AC3E}">
        <p14:creationId xmlns:p14="http://schemas.microsoft.com/office/powerpoint/2010/main" val="2165829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function f() {</a:t>
            </a:r>
          </a:p>
          <a:p>
            <a:r>
              <a:rPr lang="en-US" dirty="0"/>
              <a:t>  var x = {};</a:t>
            </a:r>
          </a:p>
          <a:p>
            <a:r>
              <a:rPr lang="en-US" dirty="0"/>
              <a:t>  var y = {};</a:t>
            </a:r>
          </a:p>
          <a:p>
            <a:r>
              <a:rPr lang="en-US" dirty="0"/>
              <a:t>  </a:t>
            </a:r>
            <a:r>
              <a:rPr lang="en-US" dirty="0" err="1"/>
              <a:t>x.a</a:t>
            </a:r>
            <a:r>
              <a:rPr lang="en-US" dirty="0"/>
              <a:t> = y;        // x references y</a:t>
            </a:r>
          </a:p>
          <a:p>
            <a:r>
              <a:rPr lang="en-US" dirty="0"/>
              <a:t>  </a:t>
            </a:r>
            <a:r>
              <a:rPr lang="en-US" dirty="0" err="1"/>
              <a:t>y.a</a:t>
            </a:r>
            <a:r>
              <a:rPr lang="en-US" dirty="0"/>
              <a:t> = x;        // y references x</a:t>
            </a:r>
          </a:p>
          <a:p>
            <a:endParaRPr lang="en-US" dirty="0"/>
          </a:p>
          <a:p>
            <a:r>
              <a:rPr lang="en-US" dirty="0"/>
              <a:t>  return '</a:t>
            </a:r>
            <a:r>
              <a:rPr lang="en-US" dirty="0" err="1"/>
              <a:t>azerty</a:t>
            </a:r>
            <a:r>
              <a:rPr lang="en-US" dirty="0"/>
              <a:t>';</a:t>
            </a:r>
          </a:p>
          <a:p>
            <a:r>
              <a:rPr lang="en-US" dirty="0"/>
              <a:t>}</a:t>
            </a:r>
          </a:p>
          <a:p>
            <a:endParaRPr lang="en-US" dirty="0"/>
          </a:p>
          <a:p>
            <a:r>
              <a:rPr lang="en-US" dirty="0"/>
              <a:t>f();</a:t>
            </a:r>
          </a:p>
        </p:txBody>
      </p:sp>
      <p:sp>
        <p:nvSpPr>
          <p:cNvPr id="3" name="Title 2"/>
          <p:cNvSpPr>
            <a:spLocks noGrp="1"/>
          </p:cNvSpPr>
          <p:nvPr>
            <p:ph type="title"/>
          </p:nvPr>
        </p:nvSpPr>
        <p:spPr/>
        <p:txBody>
          <a:bodyPr/>
          <a:lstStyle/>
          <a:p>
            <a:r>
              <a:rPr lang="en-IN" dirty="0"/>
              <a:t>Limitation: Circular references</a:t>
            </a:r>
            <a:br>
              <a:rPr lang="en-IN" dirty="0"/>
            </a:br>
            <a:endParaRPr lang="en-IN" dirty="0"/>
          </a:p>
        </p:txBody>
      </p:sp>
    </p:spTree>
    <p:extLst>
      <p:ext uri="{BB962C8B-B14F-4D97-AF65-F5344CB8AC3E}">
        <p14:creationId xmlns:p14="http://schemas.microsoft.com/office/powerpoint/2010/main" val="2726510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var div;</a:t>
            </a:r>
          </a:p>
          <a:p>
            <a:r>
              <a:rPr lang="en-US" dirty="0" err="1"/>
              <a:t>window.onload</a:t>
            </a:r>
            <a:r>
              <a:rPr lang="en-US" dirty="0"/>
              <a:t> = function() {</a:t>
            </a:r>
          </a:p>
          <a:p>
            <a:r>
              <a:rPr lang="en-US" dirty="0"/>
              <a:t>  div = </a:t>
            </a:r>
            <a:r>
              <a:rPr lang="en-US" dirty="0" err="1"/>
              <a:t>document.getElementById</a:t>
            </a:r>
            <a:r>
              <a:rPr lang="en-US" dirty="0"/>
              <a:t>('</a:t>
            </a:r>
            <a:r>
              <a:rPr lang="en-US" dirty="0" err="1"/>
              <a:t>myDivElement</a:t>
            </a:r>
            <a:r>
              <a:rPr lang="en-US" dirty="0"/>
              <a:t>');</a:t>
            </a:r>
          </a:p>
          <a:p>
            <a:r>
              <a:rPr lang="en-US" dirty="0"/>
              <a:t>  </a:t>
            </a:r>
            <a:r>
              <a:rPr lang="en-US" dirty="0" err="1"/>
              <a:t>div.circularReference</a:t>
            </a:r>
            <a:r>
              <a:rPr lang="en-US" dirty="0"/>
              <a:t> = div;</a:t>
            </a:r>
          </a:p>
          <a:p>
            <a:r>
              <a:rPr lang="en-US" dirty="0"/>
              <a:t>  </a:t>
            </a:r>
            <a:r>
              <a:rPr lang="en-US" dirty="0" err="1"/>
              <a:t>div.lotsOfData</a:t>
            </a:r>
            <a:r>
              <a:rPr lang="en-US" dirty="0"/>
              <a:t> = new Array(10000).join('*');</a:t>
            </a:r>
          </a:p>
          <a:p>
            <a:r>
              <a:rPr lang="en-US" dirty="0"/>
              <a:t>};</a:t>
            </a:r>
          </a:p>
        </p:txBody>
      </p:sp>
      <p:sp>
        <p:nvSpPr>
          <p:cNvPr id="3" name="Title 2"/>
          <p:cNvSpPr>
            <a:spLocks noGrp="1"/>
          </p:cNvSpPr>
          <p:nvPr>
            <p:ph type="title"/>
          </p:nvPr>
        </p:nvSpPr>
        <p:spPr/>
        <p:txBody>
          <a:bodyPr/>
          <a:lstStyle/>
          <a:p>
            <a:r>
              <a:rPr lang="en-IN" dirty="0"/>
              <a:t>Limitation: Circular references</a:t>
            </a:r>
            <a:br>
              <a:rPr lang="en-IN" dirty="0"/>
            </a:br>
            <a:endParaRPr lang="en-IN" dirty="0"/>
          </a:p>
        </p:txBody>
      </p:sp>
    </p:spTree>
    <p:extLst>
      <p:ext uri="{BB962C8B-B14F-4D97-AF65-F5344CB8AC3E}">
        <p14:creationId xmlns:p14="http://schemas.microsoft.com/office/powerpoint/2010/main" val="501709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This algorithm reduces the definition of "an object is no longer needed" to "an object is unreachable".</a:t>
            </a:r>
          </a:p>
          <a:p>
            <a:r>
              <a:rPr lang="en-US" dirty="0"/>
              <a:t>This algorithm assumes the knowledge of a set of objects called roots. </a:t>
            </a:r>
          </a:p>
          <a:p>
            <a:r>
              <a:rPr lang="en-US" dirty="0"/>
              <a:t>In JavaScript, the root is the global object. </a:t>
            </a:r>
          </a:p>
          <a:p>
            <a:r>
              <a:rPr lang="en-US" dirty="0"/>
              <a:t>Periodically, the garbage collector will start from these roots, find all objects that are referenced from these roots, then all objects referenced from these, etc. </a:t>
            </a:r>
          </a:p>
          <a:p>
            <a:r>
              <a:rPr lang="en-US" dirty="0"/>
              <a:t>Starting from the roots, the garbage collector will thus find all reachable objects and collect all non-reachable objects.</a:t>
            </a:r>
            <a:endParaRPr lang="en-IN" dirty="0"/>
          </a:p>
        </p:txBody>
      </p:sp>
      <p:sp>
        <p:nvSpPr>
          <p:cNvPr id="3" name="Title 2"/>
          <p:cNvSpPr>
            <a:spLocks noGrp="1"/>
          </p:cNvSpPr>
          <p:nvPr>
            <p:ph type="title"/>
          </p:nvPr>
        </p:nvSpPr>
        <p:spPr/>
        <p:txBody>
          <a:bodyPr/>
          <a:lstStyle/>
          <a:p>
            <a:r>
              <a:rPr lang="en-IN" b="0" dirty="0"/>
              <a:t>Mark-and-sweep algorithm</a:t>
            </a:r>
            <a:endParaRPr lang="en-IN" dirty="0"/>
          </a:p>
        </p:txBody>
      </p:sp>
    </p:spTree>
    <p:extLst>
      <p:ext uri="{BB962C8B-B14F-4D97-AF65-F5344CB8AC3E}">
        <p14:creationId xmlns:p14="http://schemas.microsoft.com/office/powerpoint/2010/main" val="1451001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Mark-and-sweep algorithm</a:t>
            </a:r>
            <a:endParaRPr lang="en-IN" dirty="0"/>
          </a:p>
        </p:txBody>
      </p:sp>
      <p:pic>
        <p:nvPicPr>
          <p:cNvPr id="5122" name="Picture 2" descr="https://miro.medium.com/max/1215/1*WVtok3BV0NgU95mpxk9C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3975" y="1676400"/>
            <a:ext cx="8393712"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10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This algorithm is an improvement over the previous one since an object having zero references is effectively unreachable. </a:t>
            </a:r>
          </a:p>
          <a:p>
            <a:r>
              <a:rPr lang="en-US" dirty="0"/>
              <a:t>The opposite does not hold true as we have seen with circular references.</a:t>
            </a:r>
          </a:p>
          <a:p>
            <a:r>
              <a:rPr lang="en-US" dirty="0"/>
              <a:t>As of 2012, all modern browsers ship a mark-and-sweep garbage-collector. </a:t>
            </a:r>
          </a:p>
          <a:p>
            <a:r>
              <a:rPr lang="en-US" dirty="0"/>
              <a:t>All improvements made in the field of JavaScript garbage collection (generational/incremental/concurrent/parallel garbage collection) over the last few years are implementation improvements of this algorithm.</a:t>
            </a:r>
          </a:p>
        </p:txBody>
      </p:sp>
      <p:sp>
        <p:nvSpPr>
          <p:cNvPr id="3" name="Title 2"/>
          <p:cNvSpPr>
            <a:spLocks noGrp="1"/>
          </p:cNvSpPr>
          <p:nvPr>
            <p:ph type="title"/>
          </p:nvPr>
        </p:nvSpPr>
        <p:spPr/>
        <p:txBody>
          <a:bodyPr/>
          <a:lstStyle/>
          <a:p>
            <a:r>
              <a:rPr lang="en-IN" b="0" dirty="0"/>
              <a:t>Mark-and-sweep algorithm</a:t>
            </a:r>
            <a:endParaRPr lang="en-IN" dirty="0"/>
          </a:p>
        </p:txBody>
      </p:sp>
    </p:spTree>
    <p:extLst>
      <p:ext uri="{BB962C8B-B14F-4D97-AF65-F5344CB8AC3E}">
        <p14:creationId xmlns:p14="http://schemas.microsoft.com/office/powerpoint/2010/main" val="1981830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Cycles are no longer a problem</a:t>
            </a:r>
          </a:p>
          <a:p>
            <a:r>
              <a:rPr lang="en-US" dirty="0"/>
              <a:t>In the first example above, after the function call returns, the two objects are no longer referenced by any resource that is reachable from the global object.</a:t>
            </a:r>
          </a:p>
          <a:p>
            <a:r>
              <a:rPr lang="en-US" dirty="0"/>
              <a:t>Consequently, they will be found unreachable by the garbage collector and have their allocated memory reclaimed.</a:t>
            </a:r>
            <a:endParaRPr lang="en-IN" dirty="0"/>
          </a:p>
        </p:txBody>
      </p:sp>
      <p:sp>
        <p:nvSpPr>
          <p:cNvPr id="3" name="Title 2"/>
          <p:cNvSpPr>
            <a:spLocks noGrp="1"/>
          </p:cNvSpPr>
          <p:nvPr>
            <p:ph type="title"/>
          </p:nvPr>
        </p:nvSpPr>
        <p:spPr/>
        <p:txBody>
          <a:bodyPr/>
          <a:lstStyle/>
          <a:p>
            <a:r>
              <a:rPr lang="en-IN" dirty="0"/>
              <a:t>Garbage Collection</a:t>
            </a:r>
          </a:p>
        </p:txBody>
      </p:sp>
    </p:spTree>
    <p:extLst>
      <p:ext uri="{BB962C8B-B14F-4D97-AF65-F5344CB8AC3E}">
        <p14:creationId xmlns:p14="http://schemas.microsoft.com/office/powerpoint/2010/main" val="2093191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Limitation: Releasing memory manually</a:t>
            </a:r>
          </a:p>
          <a:p>
            <a:r>
              <a:rPr lang="en-US" dirty="0"/>
              <a:t>There are times when it would be convenient to manually decide when and what memory is released. </a:t>
            </a:r>
          </a:p>
          <a:p>
            <a:r>
              <a:rPr lang="en-US" dirty="0"/>
              <a:t>In order to release the memory of an object, it needs to be made explicitly unreachable.</a:t>
            </a:r>
            <a:endParaRPr lang="en-IN" dirty="0"/>
          </a:p>
        </p:txBody>
      </p:sp>
      <p:sp>
        <p:nvSpPr>
          <p:cNvPr id="3" name="Title 2"/>
          <p:cNvSpPr>
            <a:spLocks noGrp="1"/>
          </p:cNvSpPr>
          <p:nvPr>
            <p:ph type="title"/>
          </p:nvPr>
        </p:nvSpPr>
        <p:spPr/>
        <p:txBody>
          <a:bodyPr/>
          <a:lstStyle/>
          <a:p>
            <a:r>
              <a:rPr lang="en-IN" dirty="0"/>
              <a:t>Garbage Collection</a:t>
            </a:r>
          </a:p>
        </p:txBody>
      </p:sp>
    </p:spTree>
    <p:extLst>
      <p:ext uri="{BB962C8B-B14F-4D97-AF65-F5344CB8AC3E}">
        <p14:creationId xmlns:p14="http://schemas.microsoft.com/office/powerpoint/2010/main" val="1513252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Regular Expression</a:t>
            </a:r>
          </a:p>
        </p:txBody>
      </p:sp>
      <p:graphicFrame>
        <p:nvGraphicFramePr>
          <p:cNvPr id="4" name="Table 3"/>
          <p:cNvGraphicFramePr>
            <a:graphicFrameLocks noGrp="1"/>
          </p:cNvGraphicFramePr>
          <p:nvPr>
            <p:extLst>
              <p:ext uri="{D42A27DB-BD31-4B8C-83A1-F6EECF244321}">
                <p14:modId xmlns:p14="http://schemas.microsoft.com/office/powerpoint/2010/main" val="2372873986"/>
              </p:ext>
            </p:extLst>
          </p:nvPr>
        </p:nvGraphicFramePr>
        <p:xfrm>
          <a:off x="380997" y="1367932"/>
          <a:ext cx="8534402" cy="5081287"/>
        </p:xfrm>
        <a:graphic>
          <a:graphicData uri="http://schemas.openxmlformats.org/drawingml/2006/table">
            <a:tbl>
              <a:tblPr/>
              <a:tblGrid>
                <a:gridCol w="1295403">
                  <a:extLst>
                    <a:ext uri="{9D8B030D-6E8A-4147-A177-3AD203B41FA5}">
                      <a16:colId xmlns:a16="http://schemas.microsoft.com/office/drawing/2014/main" val="20000"/>
                    </a:ext>
                  </a:extLst>
                </a:gridCol>
                <a:gridCol w="7238999">
                  <a:extLst>
                    <a:ext uri="{9D8B030D-6E8A-4147-A177-3AD203B41FA5}">
                      <a16:colId xmlns:a16="http://schemas.microsoft.com/office/drawing/2014/main" val="20001"/>
                    </a:ext>
                  </a:extLst>
                </a:gridCol>
              </a:tblGrid>
              <a:tr h="224658">
                <a:tc>
                  <a:txBody>
                    <a:bodyPr/>
                    <a:lstStyle/>
                    <a:p>
                      <a:pPr algn="l"/>
                      <a:r>
                        <a:rPr lang="en-IN" sz="1600" b="1">
                          <a:effectLst/>
                          <a:latin typeface="x-locale-heading-primary"/>
                        </a:rPr>
                        <a:t>Method</a:t>
                      </a:r>
                    </a:p>
                  </a:txBody>
                  <a:tcPr marL="38985" marR="38985" marT="9746" marB="1949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IN" sz="1600" b="1">
                          <a:effectLst/>
                          <a:latin typeface="x-locale-heading-primary"/>
                        </a:rPr>
                        <a:t>Description</a:t>
                      </a:r>
                    </a:p>
                  </a:txBody>
                  <a:tcPr marL="38985" marR="38985" marT="9746" marB="1949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791224">
                <a:tc>
                  <a:txBody>
                    <a:bodyPr/>
                    <a:lstStyle/>
                    <a:p>
                      <a:pPr algn="l"/>
                      <a:r>
                        <a:rPr lang="en-IN" sz="1600" u="none" strike="noStrike" dirty="0">
                          <a:solidFill>
                            <a:srgbClr val="3D7E9A"/>
                          </a:solidFill>
                          <a:effectLst/>
                          <a:hlinkClick r:id="rId2" tooltip="The exec() method executes a search for a match in a specified string. Returns a result array, or null."/>
                        </a:rPr>
                        <a:t>exec</a:t>
                      </a:r>
                      <a:endParaRPr lang="en-IN" sz="1600" dirty="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RegExp method that executes a search for a match in a string. It returns an array of information or null on a mismatch.</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608634">
                <a:tc>
                  <a:txBody>
                    <a:bodyPr/>
                    <a:lstStyle/>
                    <a:p>
                      <a:pPr algn="l"/>
                      <a:r>
                        <a:rPr lang="en-IN" sz="1600" u="none" strike="noStrike">
                          <a:solidFill>
                            <a:srgbClr val="3D7E9A"/>
                          </a:solidFill>
                          <a:effectLst/>
                          <a:hlinkClick r:id="rId3" tooltip="The test() method executes a search for a match between a regular expression and a specified string. Returns true or false."/>
                        </a:rPr>
                        <a:t>test</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dirty="0">
                          <a:effectLst/>
                        </a:rPr>
                        <a:t>A </a:t>
                      </a:r>
                      <a:r>
                        <a:rPr lang="en-US" sz="1600" dirty="0" err="1">
                          <a:effectLst/>
                        </a:rPr>
                        <a:t>RegExp</a:t>
                      </a:r>
                      <a:r>
                        <a:rPr lang="en-US" sz="1600" dirty="0">
                          <a:effectLst/>
                        </a:rPr>
                        <a:t> method that tests for a match in a string. It returns true or false.</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791224">
                <a:tc>
                  <a:txBody>
                    <a:bodyPr/>
                    <a:lstStyle/>
                    <a:p>
                      <a:pPr algn="l"/>
                      <a:r>
                        <a:rPr lang="en-IN" sz="1600" u="none" strike="noStrike">
                          <a:solidFill>
                            <a:srgbClr val="3D7E9A"/>
                          </a:solidFill>
                          <a:effectLst/>
                          <a:hlinkClick r:id="rId4" tooltip="The match() method retrieves the result of matching a string against a regular expression."/>
                        </a:rPr>
                        <a:t>match</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String method that returns an array containing all of the matches, including capturing groups, or null if no match is found.</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608634">
                <a:tc>
                  <a:txBody>
                    <a:bodyPr/>
                    <a:lstStyle/>
                    <a:p>
                      <a:pPr algn="l"/>
                      <a:r>
                        <a:rPr lang="en-IN" sz="1600" u="none" strike="noStrike">
                          <a:solidFill>
                            <a:srgbClr val="3D7E9A"/>
                          </a:solidFill>
                          <a:effectLst/>
                          <a:hlinkClick r:id="rId5" tooltip="The matchAll() method returns an iterator of all results matching a string against a regular expression, including capturing groups."/>
                        </a:rPr>
                        <a:t>matchAll</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String method that returns an iterator containing all of the matches, including capturing groups.</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608634">
                <a:tc>
                  <a:txBody>
                    <a:bodyPr/>
                    <a:lstStyle/>
                    <a:p>
                      <a:pPr algn="l"/>
                      <a:r>
                        <a:rPr lang="en-IN" sz="1600" u="none" strike="noStrike">
                          <a:solidFill>
                            <a:srgbClr val="3D7E9A"/>
                          </a:solidFill>
                          <a:effectLst/>
                          <a:hlinkClick r:id="rId6" tooltip="The search() method executes a search for a match between a regular expression and this String object."/>
                        </a:rPr>
                        <a:t>search</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String method that tests for a match in a string. It returns the index of the match, or -1 if the search fails.</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791224">
                <a:tc>
                  <a:txBody>
                    <a:bodyPr/>
                    <a:lstStyle/>
                    <a:p>
                      <a:pPr algn="l"/>
                      <a:r>
                        <a:rPr lang="en-IN" sz="1600" u="none" strike="noStrike">
                          <a:solidFill>
                            <a:srgbClr val="3D7E9A"/>
                          </a:solidFill>
                          <a:effectLst/>
                          <a:hlinkClick r:id="rId7" tooltip="The replace() method returns a new string with some or all matches of a pattern replaced by a replacement."/>
                        </a:rPr>
                        <a:t>replace</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String method that executes a search for a match in a string, and replaces the matched substring with a replacement substring.</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608634">
                <a:tc>
                  <a:txBody>
                    <a:bodyPr/>
                    <a:lstStyle/>
                    <a:p>
                      <a:pPr algn="l"/>
                      <a:r>
                        <a:rPr lang="en-IN" sz="1600" u="none" strike="noStrike">
                          <a:solidFill>
                            <a:srgbClr val="3D7E9A"/>
                          </a:solidFill>
                          <a:effectLst/>
                          <a:hlinkClick r:id="rId8" tooltip="The split() method splits a String object into an array of strings by separating the string into substrings, using a specified separator string to determine where to make each split."/>
                        </a:rPr>
                        <a:t>split</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dirty="0">
                          <a:effectLst/>
                        </a:rPr>
                        <a:t>A String method that uses a regular expression or a fixed string to break a string into an array of substrings.</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06768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ECMA</a:t>
            </a:r>
            <a:r>
              <a:rPr lang="en-US" dirty="0"/>
              <a:t> stands for - European Computer Manufacturer's Association.</a:t>
            </a:r>
          </a:p>
          <a:p>
            <a:r>
              <a:rPr lang="en-US" dirty="0"/>
              <a:t>ECMAScript is a standard for a scripting language. It specifies the core features that a scripting language should provide and how those features should be implemented. </a:t>
            </a:r>
          </a:p>
          <a:p>
            <a:r>
              <a:rPr lang="en-US" dirty="0" err="1"/>
              <a:t>Javascript</a:t>
            </a:r>
            <a:r>
              <a:rPr lang="en-US" dirty="0"/>
              <a:t> was originally created at Netscape, and they wanted to standardize the language. So, they submitted the language to the European Computer Manufacturer’s Association (ECMA) for standardization</a:t>
            </a:r>
          </a:p>
          <a:p>
            <a:r>
              <a:rPr lang="en-US" dirty="0"/>
              <a:t>JavaScript is what everyone calls the language, but that name is trademarked (by Oracle, which inherited the trademark from Sun).</a:t>
            </a:r>
          </a:p>
          <a:p>
            <a:endParaRPr lang="en-IN" dirty="0"/>
          </a:p>
        </p:txBody>
      </p:sp>
      <p:sp>
        <p:nvSpPr>
          <p:cNvPr id="3" name="Title 2"/>
          <p:cNvSpPr>
            <a:spLocks noGrp="1"/>
          </p:cNvSpPr>
          <p:nvPr>
            <p:ph type="title"/>
          </p:nvPr>
        </p:nvSpPr>
        <p:spPr/>
        <p:txBody>
          <a:bodyPr/>
          <a:lstStyle/>
          <a:p>
            <a:r>
              <a:rPr lang="en-IN" dirty="0"/>
              <a:t>ECMA Standards</a:t>
            </a:r>
          </a:p>
        </p:txBody>
      </p:sp>
    </p:spTree>
    <p:extLst>
      <p:ext uri="{BB962C8B-B14F-4D97-AF65-F5344CB8AC3E}">
        <p14:creationId xmlns:p14="http://schemas.microsoft.com/office/powerpoint/2010/main" val="1233903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Be a better language for writing</a:t>
            </a:r>
          </a:p>
          <a:p>
            <a:pPr marL="225425" lvl="1" indent="0">
              <a:buNone/>
            </a:pPr>
            <a:r>
              <a:rPr lang="en-IN" dirty="0" err="1"/>
              <a:t>i</a:t>
            </a:r>
            <a:r>
              <a:rPr lang="en-IN" dirty="0"/>
              <a:t>. complex applications;</a:t>
            </a:r>
          </a:p>
          <a:p>
            <a:pPr marL="225425" lvl="1" indent="0">
              <a:buNone/>
            </a:pPr>
            <a:r>
              <a:rPr lang="en-US" dirty="0"/>
              <a:t>ii. libraries (possibly including the DOM) shared by those applications;</a:t>
            </a:r>
          </a:p>
          <a:p>
            <a:pPr marL="225425" lvl="1" indent="0">
              <a:buNone/>
            </a:pPr>
            <a:r>
              <a:rPr lang="en-US" dirty="0"/>
              <a:t>iii. code generators targeting the new edition.</a:t>
            </a:r>
          </a:p>
          <a:p>
            <a:pPr marL="225425" lvl="1" indent="0">
              <a:buNone/>
            </a:pPr>
            <a:endParaRPr lang="en-US" b="1" dirty="0"/>
          </a:p>
          <a:p>
            <a:pPr marL="225425" lvl="1" indent="0">
              <a:buNone/>
            </a:pPr>
            <a:endParaRPr lang="en-IN" b="1" dirty="0"/>
          </a:p>
          <a:p>
            <a:pPr marL="225425" lvl="1" indent="0">
              <a:buNone/>
            </a:pPr>
            <a:endParaRPr lang="en-IN" dirty="0"/>
          </a:p>
        </p:txBody>
      </p:sp>
      <p:sp>
        <p:nvSpPr>
          <p:cNvPr id="3" name="Title 2"/>
          <p:cNvSpPr>
            <a:spLocks noGrp="1"/>
          </p:cNvSpPr>
          <p:nvPr>
            <p:ph type="title"/>
          </p:nvPr>
        </p:nvSpPr>
        <p:spPr/>
        <p:txBody>
          <a:bodyPr/>
          <a:lstStyle/>
          <a:p>
            <a:r>
              <a:rPr lang="en-IN" dirty="0"/>
              <a:t>Goals for ES6</a:t>
            </a:r>
          </a:p>
        </p:txBody>
      </p:sp>
    </p:spTree>
    <p:extLst>
      <p:ext uri="{BB962C8B-B14F-4D97-AF65-F5344CB8AC3E}">
        <p14:creationId xmlns:p14="http://schemas.microsoft.com/office/powerpoint/2010/main" val="342903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var a = { c: 13 }  // assign the reference of a new object to `a`</a:t>
            </a:r>
          </a:p>
          <a:p>
            <a:r>
              <a:rPr lang="en-US" dirty="0"/>
              <a:t>var b = a          // copy the reference of the object inside `a` to new variable `b`</a:t>
            </a:r>
          </a:p>
          <a:p>
            <a:r>
              <a:rPr lang="en-US" dirty="0" err="1"/>
              <a:t>b.c</a:t>
            </a:r>
            <a:r>
              <a:rPr lang="en-US" dirty="0"/>
              <a:t> = 37           // modify the contents of the object `b` refers to</a:t>
            </a:r>
          </a:p>
          <a:p>
            <a:r>
              <a:rPr lang="en-US" dirty="0"/>
              <a:t>console.log(a)     // =&gt; { c: 37 }</a:t>
            </a:r>
            <a:endParaRPr lang="en-IN" dirty="0"/>
          </a:p>
        </p:txBody>
      </p:sp>
      <p:sp>
        <p:nvSpPr>
          <p:cNvPr id="3" name="Title 2"/>
          <p:cNvSpPr>
            <a:spLocks noGrp="1"/>
          </p:cNvSpPr>
          <p:nvPr>
            <p:ph type="title"/>
          </p:nvPr>
        </p:nvSpPr>
        <p:spPr/>
        <p:txBody>
          <a:bodyPr/>
          <a:lstStyle/>
          <a:p>
            <a:r>
              <a:rPr lang="en-IN" dirty="0"/>
              <a:t>Copying a reference:</a:t>
            </a:r>
            <a:br>
              <a:rPr lang="en-IN" dirty="0"/>
            </a:br>
            <a:endParaRPr lang="en-IN" dirty="0"/>
          </a:p>
        </p:txBody>
      </p:sp>
    </p:spTree>
    <p:extLst>
      <p:ext uri="{BB962C8B-B14F-4D97-AF65-F5344CB8AC3E}">
        <p14:creationId xmlns:p14="http://schemas.microsoft.com/office/powerpoint/2010/main" val="3033468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Improve interoperation</a:t>
            </a:r>
          </a:p>
          <a:p>
            <a:r>
              <a:rPr lang="en-US" dirty="0"/>
              <a:t>The goal is: Improve interoperation, adopting de facto standards where possible.</a:t>
            </a:r>
          </a:p>
          <a:p>
            <a:pPr lvl="1"/>
            <a:r>
              <a:rPr lang="en-US" dirty="0"/>
              <a:t>Classes: are based on how constructor functions are currently used.</a:t>
            </a:r>
          </a:p>
          <a:p>
            <a:pPr lvl="1"/>
            <a:r>
              <a:rPr lang="en-US" dirty="0"/>
              <a:t>Modules: picked up design ideas from the </a:t>
            </a:r>
            <a:r>
              <a:rPr lang="en-US" dirty="0" err="1"/>
              <a:t>CommonJS</a:t>
            </a:r>
            <a:r>
              <a:rPr lang="en-US" dirty="0"/>
              <a:t> module format.</a:t>
            </a:r>
          </a:p>
          <a:p>
            <a:pPr lvl="1"/>
            <a:r>
              <a:rPr lang="en-US" dirty="0"/>
              <a:t>Arrow functions: have syntax that is borrowed from </a:t>
            </a:r>
            <a:r>
              <a:rPr lang="en-US" dirty="0" err="1"/>
              <a:t>CoffeeScript</a:t>
            </a:r>
            <a:r>
              <a:rPr lang="en-US" dirty="0"/>
              <a:t>.</a:t>
            </a:r>
          </a:p>
          <a:p>
            <a:pPr lvl="1"/>
            <a:r>
              <a:rPr lang="en-IN" dirty="0"/>
              <a:t>Named function parameters:</a:t>
            </a:r>
          </a:p>
          <a:p>
            <a:pPr marL="225425" lvl="1" indent="0">
              <a:buNone/>
            </a:pPr>
            <a:endParaRPr lang="en-IN" dirty="0"/>
          </a:p>
        </p:txBody>
      </p:sp>
      <p:sp>
        <p:nvSpPr>
          <p:cNvPr id="3" name="Title 2"/>
          <p:cNvSpPr>
            <a:spLocks noGrp="1"/>
          </p:cNvSpPr>
          <p:nvPr>
            <p:ph type="title"/>
          </p:nvPr>
        </p:nvSpPr>
        <p:spPr/>
        <p:txBody>
          <a:bodyPr/>
          <a:lstStyle/>
          <a:p>
            <a:r>
              <a:rPr lang="en-IN" dirty="0"/>
              <a:t>Goals for ES6</a:t>
            </a:r>
          </a:p>
        </p:txBody>
      </p:sp>
    </p:spTree>
    <p:extLst>
      <p:ext uri="{BB962C8B-B14F-4D97-AF65-F5344CB8AC3E}">
        <p14:creationId xmlns:p14="http://schemas.microsoft.com/office/powerpoint/2010/main" val="3092217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Versioning</a:t>
            </a:r>
          </a:p>
          <a:p>
            <a:r>
              <a:rPr lang="en-US" dirty="0"/>
              <a:t>The goal is: Keep versioning as simple and linear as possible.</a:t>
            </a:r>
            <a:endParaRPr lang="en-IN" dirty="0"/>
          </a:p>
        </p:txBody>
      </p:sp>
      <p:sp>
        <p:nvSpPr>
          <p:cNvPr id="3" name="Title 2"/>
          <p:cNvSpPr>
            <a:spLocks noGrp="1"/>
          </p:cNvSpPr>
          <p:nvPr>
            <p:ph type="title"/>
          </p:nvPr>
        </p:nvSpPr>
        <p:spPr/>
        <p:txBody>
          <a:bodyPr/>
          <a:lstStyle/>
          <a:p>
            <a:r>
              <a:rPr lang="en-IN" dirty="0"/>
              <a:t>Goals for ES6</a:t>
            </a:r>
          </a:p>
        </p:txBody>
      </p:sp>
    </p:spTree>
    <p:extLst>
      <p:ext uri="{BB962C8B-B14F-4D97-AF65-F5344CB8AC3E}">
        <p14:creationId xmlns:p14="http://schemas.microsoft.com/office/powerpoint/2010/main" val="1511907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Better syntax for features that already exist (e.g. via libraries). For example:</a:t>
            </a:r>
          </a:p>
          <a:p>
            <a:pPr marL="225425" lvl="1" indent="0">
              <a:buNone/>
            </a:pPr>
            <a:r>
              <a:rPr lang="en-US" dirty="0"/>
              <a:t>– Classes</a:t>
            </a:r>
          </a:p>
          <a:p>
            <a:pPr marL="225425" lvl="1" indent="0">
              <a:buNone/>
            </a:pPr>
            <a:r>
              <a:rPr lang="en-US" dirty="0"/>
              <a:t>– Modules</a:t>
            </a:r>
          </a:p>
          <a:p>
            <a:pPr marL="0" indent="0">
              <a:buNone/>
            </a:pPr>
            <a:r>
              <a:rPr lang="en-US" dirty="0"/>
              <a:t>• New functionality in the standard library. For example:</a:t>
            </a:r>
          </a:p>
          <a:p>
            <a:pPr marL="225425" lvl="1" indent="0">
              <a:buNone/>
            </a:pPr>
            <a:r>
              <a:rPr lang="en-US" dirty="0"/>
              <a:t>– New methods for strings and Arrays</a:t>
            </a:r>
          </a:p>
          <a:p>
            <a:pPr marL="225425" lvl="1" indent="0">
              <a:buNone/>
            </a:pPr>
            <a:r>
              <a:rPr lang="en-US" dirty="0"/>
              <a:t>– Promises</a:t>
            </a:r>
          </a:p>
          <a:p>
            <a:pPr marL="225425" lvl="1" indent="0">
              <a:buNone/>
            </a:pPr>
            <a:r>
              <a:rPr lang="en-US" dirty="0"/>
              <a:t>– Maps, Sets</a:t>
            </a:r>
          </a:p>
          <a:p>
            <a:pPr marL="0" indent="0">
              <a:buNone/>
            </a:pPr>
            <a:r>
              <a:rPr lang="en-US" dirty="0"/>
              <a:t>• Completely new features. For example:</a:t>
            </a:r>
          </a:p>
          <a:p>
            <a:pPr marL="225425" lvl="1" indent="0">
              <a:buNone/>
            </a:pPr>
            <a:r>
              <a:rPr lang="en-US" dirty="0"/>
              <a:t>– Generators</a:t>
            </a:r>
          </a:p>
          <a:p>
            <a:pPr marL="225425" lvl="1" indent="0">
              <a:buNone/>
            </a:pPr>
            <a:r>
              <a:rPr lang="en-US" dirty="0"/>
              <a:t>– Proxies</a:t>
            </a:r>
          </a:p>
          <a:p>
            <a:pPr marL="225425" lvl="1" indent="0">
              <a:buNone/>
            </a:pPr>
            <a:r>
              <a:rPr lang="en-US" dirty="0"/>
              <a:t>– </a:t>
            </a:r>
            <a:r>
              <a:rPr lang="en-US" dirty="0" err="1"/>
              <a:t>WeakMaps</a:t>
            </a:r>
            <a:endParaRPr lang="en-IN" dirty="0"/>
          </a:p>
        </p:txBody>
      </p:sp>
      <p:sp>
        <p:nvSpPr>
          <p:cNvPr id="3" name="Title 2"/>
          <p:cNvSpPr>
            <a:spLocks noGrp="1"/>
          </p:cNvSpPr>
          <p:nvPr>
            <p:ph type="title"/>
          </p:nvPr>
        </p:nvSpPr>
        <p:spPr/>
        <p:txBody>
          <a:bodyPr/>
          <a:lstStyle/>
          <a:p>
            <a:r>
              <a:rPr lang="en-IN" dirty="0"/>
              <a:t>Categories of ES6 features</a:t>
            </a:r>
          </a:p>
        </p:txBody>
      </p:sp>
    </p:spTree>
    <p:extLst>
      <p:ext uri="{BB962C8B-B14F-4D97-AF65-F5344CB8AC3E}">
        <p14:creationId xmlns:p14="http://schemas.microsoft.com/office/powerpoint/2010/main" val="139224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brief history of ECMAScript</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798060563"/>
              </p:ext>
            </p:extLst>
          </p:nvPr>
        </p:nvGraphicFramePr>
        <p:xfrm>
          <a:off x="569182" y="1644491"/>
          <a:ext cx="8004048" cy="3749040"/>
        </p:xfrm>
        <a:graphic>
          <a:graphicData uri="http://schemas.openxmlformats.org/drawingml/2006/table">
            <a:tbl>
              <a:tblPr/>
              <a:tblGrid>
                <a:gridCol w="1412018">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4001230">
                  <a:extLst>
                    <a:ext uri="{9D8B030D-6E8A-4147-A177-3AD203B41FA5}">
                      <a16:colId xmlns:a16="http://schemas.microsoft.com/office/drawing/2014/main" val="20002"/>
                    </a:ext>
                  </a:extLst>
                </a:gridCol>
              </a:tblGrid>
              <a:tr h="0">
                <a:tc>
                  <a:txBody>
                    <a:bodyPr/>
                    <a:lstStyle/>
                    <a:p>
                      <a:pPr algn="l" fontAlgn="t"/>
                      <a:r>
                        <a:rPr lang="en-IN">
                          <a:effectLst/>
                        </a:rPr>
                        <a:t>Ver</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Official Name</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Description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pPr algn="l" fontAlgn="t"/>
                      <a:r>
                        <a:rPr lang="en-IN">
                          <a:effectLst/>
                        </a:rPr>
                        <a:t>1</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a:effectLst/>
                        </a:rPr>
                        <a:t>ECMAScript 1 (1997)</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a:effectLst/>
                        </a:rPr>
                        <a:t>First Edition.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0">
                <a:tc>
                  <a:txBody>
                    <a:bodyPr/>
                    <a:lstStyle/>
                    <a:p>
                      <a:pPr algn="l" fontAlgn="t"/>
                      <a:r>
                        <a:rPr lang="en-IN">
                          <a:effectLst/>
                        </a:rPr>
                        <a:t>2</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ECMAScript 2 (1998)</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Editorial changes only.</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l" fontAlgn="t"/>
                      <a:r>
                        <a:rPr lang="en-IN">
                          <a:effectLst/>
                        </a:rPr>
                        <a:t>3</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a:effectLst/>
                        </a:rPr>
                        <a:t>ECMAScript 3 (1999)</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Added Regular Expressions.</a:t>
                      </a:r>
                      <a:br>
                        <a:rPr lang="en-US">
                          <a:effectLst/>
                        </a:rPr>
                      </a:br>
                      <a:r>
                        <a:rPr lang="en-US">
                          <a:effectLst/>
                        </a:rPr>
                        <a:t>Added try/catch.</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0">
                <a:tc>
                  <a:txBody>
                    <a:bodyPr/>
                    <a:lstStyle/>
                    <a:p>
                      <a:pPr algn="l" fontAlgn="t"/>
                      <a:r>
                        <a:rPr lang="en-IN">
                          <a:effectLst/>
                        </a:rPr>
                        <a:t>4</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ECMAScript 4</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Never released.</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a:txBody>
                    <a:bodyPr/>
                    <a:lstStyle/>
                    <a:p>
                      <a:pPr algn="l" fontAlgn="t"/>
                      <a:r>
                        <a:rPr lang="en-IN">
                          <a:effectLst/>
                        </a:rPr>
                        <a:t>5</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tc>
                  <a:txBody>
                    <a:bodyPr/>
                    <a:lstStyle/>
                    <a:p>
                      <a:pPr algn="l" fontAlgn="t"/>
                      <a:r>
                        <a:rPr lang="en-US">
                          <a:effectLst/>
                        </a:rPr>
                        <a:t>ECMAScript 5 (2009)</a:t>
                      </a:r>
                      <a:br>
                        <a:rPr lang="en-US">
                          <a:effectLst/>
                        </a:rPr>
                      </a:br>
                      <a:br>
                        <a:rPr lang="en-US">
                          <a:effectLst/>
                        </a:rPr>
                      </a:br>
                      <a:r>
                        <a:rPr lang="en-US" u="none" strike="noStrike">
                          <a:solidFill>
                            <a:srgbClr val="FFFFFF"/>
                          </a:solidFill>
                          <a:effectLst/>
                          <a:hlinkClick r:id="rId2"/>
                        </a:rPr>
                        <a:t>Read More: JS ES5</a:t>
                      </a:r>
                      <a:endParaRPr lang="en-US">
                        <a:effectLst/>
                      </a:endParaRP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tc>
                  <a:txBody>
                    <a:bodyPr/>
                    <a:lstStyle/>
                    <a:p>
                      <a:pPr algn="l" fontAlgn="t"/>
                      <a:r>
                        <a:rPr lang="en-US" dirty="0">
                          <a:effectLst/>
                        </a:rPr>
                        <a:t>Added "strict mode".</a:t>
                      </a:r>
                      <a:br>
                        <a:rPr lang="en-US" dirty="0">
                          <a:effectLst/>
                        </a:rPr>
                      </a:br>
                      <a:r>
                        <a:rPr lang="en-US" dirty="0">
                          <a:effectLst/>
                        </a:rPr>
                        <a:t>Added JSON support.</a:t>
                      </a:r>
                      <a:br>
                        <a:rPr lang="en-US" dirty="0">
                          <a:effectLst/>
                        </a:rPr>
                      </a:br>
                      <a:r>
                        <a:rPr lang="en-US" dirty="0">
                          <a:effectLst/>
                        </a:rPr>
                        <a:t>Added </a:t>
                      </a:r>
                      <a:r>
                        <a:rPr lang="en-US" dirty="0" err="1">
                          <a:effectLst/>
                        </a:rPr>
                        <a:t>String.trim</a:t>
                      </a:r>
                      <a:r>
                        <a:rPr lang="en-US" dirty="0">
                          <a:effectLst/>
                        </a:rPr>
                        <a:t>().</a:t>
                      </a:r>
                      <a:br>
                        <a:rPr lang="en-US" dirty="0">
                          <a:effectLst/>
                        </a:rPr>
                      </a:br>
                      <a:r>
                        <a:rPr lang="en-US" dirty="0">
                          <a:effectLst/>
                        </a:rPr>
                        <a:t>Added </a:t>
                      </a:r>
                      <a:r>
                        <a:rPr lang="en-US" dirty="0" err="1">
                          <a:effectLst/>
                        </a:rPr>
                        <a:t>Array.isArray</a:t>
                      </a:r>
                      <a:r>
                        <a:rPr lang="en-US" dirty="0">
                          <a:effectLst/>
                        </a:rPr>
                        <a:t>().</a:t>
                      </a:r>
                      <a:br>
                        <a:rPr lang="en-US" dirty="0">
                          <a:effectLst/>
                        </a:rPr>
                      </a:br>
                      <a:r>
                        <a:rPr lang="en-US" dirty="0">
                          <a:effectLst/>
                        </a:rPr>
                        <a:t>Added Array Iteration Methods.</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2097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brief history of ECMAScript</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66315804"/>
              </p:ext>
            </p:extLst>
          </p:nvPr>
        </p:nvGraphicFramePr>
        <p:xfrm>
          <a:off x="380999" y="1524000"/>
          <a:ext cx="8382000" cy="4824411"/>
        </p:xfrm>
        <a:graphic>
          <a:graphicData uri="http://schemas.openxmlformats.org/drawingml/2006/table">
            <a:tbl>
              <a:tblPr/>
              <a:tblGrid>
                <a:gridCol w="9144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5105399">
                  <a:extLst>
                    <a:ext uri="{9D8B030D-6E8A-4147-A177-3AD203B41FA5}">
                      <a16:colId xmlns:a16="http://schemas.microsoft.com/office/drawing/2014/main" val="20002"/>
                    </a:ext>
                  </a:extLst>
                </a:gridCol>
              </a:tblGrid>
              <a:tr h="287694">
                <a:tc>
                  <a:txBody>
                    <a:bodyPr/>
                    <a:lstStyle/>
                    <a:p>
                      <a:pPr algn="l" fontAlgn="t"/>
                      <a:r>
                        <a:rPr lang="en-IN" sz="1300" dirty="0">
                          <a:effectLst/>
                        </a:rPr>
                        <a:t>5.1</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300">
                          <a:effectLst/>
                        </a:rPr>
                        <a:t>ECMAScript 5.1 (2011)</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300">
                          <a:effectLst/>
                        </a:rPr>
                        <a:t>Editorial changes.</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83559">
                <a:tc>
                  <a:txBody>
                    <a:bodyPr/>
                    <a:lstStyle/>
                    <a:p>
                      <a:pPr algn="l" fontAlgn="t"/>
                      <a:r>
                        <a:rPr lang="en-IN" sz="1300">
                          <a:effectLst/>
                        </a:rPr>
                        <a:t>6</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dirty="0">
                          <a:effectLst/>
                        </a:rPr>
                        <a:t>ECMAScript 2015</a:t>
                      </a:r>
                      <a:br>
                        <a:rPr lang="en-US" sz="1300" dirty="0">
                          <a:effectLst/>
                        </a:rPr>
                      </a:br>
                      <a:br>
                        <a:rPr lang="en-US" sz="1300" dirty="0">
                          <a:effectLst/>
                        </a:rPr>
                      </a:br>
                      <a:endParaRPr lang="en-US" sz="1300" dirty="0">
                        <a:effectLst/>
                      </a:endParaRP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Added let and const.</a:t>
                      </a:r>
                      <a:br>
                        <a:rPr lang="en-US" sz="1300">
                          <a:effectLst/>
                        </a:rPr>
                      </a:br>
                      <a:r>
                        <a:rPr lang="en-US" sz="1300">
                          <a:effectLst/>
                        </a:rPr>
                        <a:t>Added default parameter values.</a:t>
                      </a:r>
                      <a:br>
                        <a:rPr lang="en-US" sz="1300">
                          <a:effectLst/>
                        </a:rPr>
                      </a:br>
                      <a:r>
                        <a:rPr lang="en-US" sz="1300">
                          <a:effectLst/>
                        </a:rPr>
                        <a:t>Added Array.find().</a:t>
                      </a:r>
                      <a:br>
                        <a:rPr lang="en-US" sz="1300">
                          <a:effectLst/>
                        </a:rPr>
                      </a:br>
                      <a:r>
                        <a:rPr lang="en-US" sz="1300">
                          <a:effectLst/>
                        </a:rPr>
                        <a:t>Added Array.findIndex().</a:t>
                      </a:r>
                      <a:br>
                        <a:rPr lang="en-US" sz="1300">
                          <a:effectLst/>
                        </a:rPr>
                      </a:br>
                      <a:endParaRPr lang="en-US" sz="1300">
                        <a:effectLst/>
                      </a:endParaRP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885213">
                <a:tc>
                  <a:txBody>
                    <a:bodyPr/>
                    <a:lstStyle/>
                    <a:p>
                      <a:pPr algn="l" fontAlgn="t"/>
                      <a:r>
                        <a:rPr lang="en-IN" sz="1300">
                          <a:effectLst/>
                        </a:rPr>
                        <a:t>7</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300">
                          <a:effectLst/>
                        </a:rPr>
                        <a:t>ECMAScript 2016</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Added exponential operator (**).</a:t>
                      </a:r>
                      <a:br>
                        <a:rPr lang="en-US" sz="1300">
                          <a:effectLst/>
                        </a:rPr>
                      </a:br>
                      <a:r>
                        <a:rPr lang="en-US" sz="1300">
                          <a:effectLst/>
                        </a:rPr>
                        <a:t>Added Array.prototype.includes.</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84386">
                <a:tc>
                  <a:txBody>
                    <a:bodyPr/>
                    <a:lstStyle/>
                    <a:p>
                      <a:pPr algn="l" fontAlgn="t"/>
                      <a:r>
                        <a:rPr lang="en-IN" sz="1300">
                          <a:effectLst/>
                        </a:rPr>
                        <a:t>8</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300">
                          <a:effectLst/>
                        </a:rPr>
                        <a:t>ECMAScript 2017</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Added string padding.</a:t>
                      </a:r>
                      <a:br>
                        <a:rPr lang="en-US" sz="1300">
                          <a:effectLst/>
                        </a:rPr>
                      </a:br>
                      <a:r>
                        <a:rPr lang="en-US" sz="1300">
                          <a:effectLst/>
                        </a:rPr>
                        <a:t>Added new Object properties.</a:t>
                      </a:r>
                      <a:br>
                        <a:rPr lang="en-US" sz="1300">
                          <a:effectLst/>
                        </a:rPr>
                      </a:br>
                      <a:r>
                        <a:rPr lang="en-US" sz="1300">
                          <a:effectLst/>
                        </a:rPr>
                        <a:t>Added Async functions.</a:t>
                      </a:r>
                      <a:br>
                        <a:rPr lang="en-US" sz="1300">
                          <a:effectLst/>
                        </a:rPr>
                      </a:br>
                      <a:r>
                        <a:rPr lang="en-US" sz="1300">
                          <a:effectLst/>
                        </a:rPr>
                        <a:t>Added Shared Memory.</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1283559">
                <a:tc>
                  <a:txBody>
                    <a:bodyPr/>
                    <a:lstStyle/>
                    <a:p>
                      <a:pPr algn="l" fontAlgn="t"/>
                      <a:r>
                        <a:rPr lang="en-IN" sz="1300">
                          <a:effectLst/>
                        </a:rPr>
                        <a:t>9</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300">
                          <a:effectLst/>
                        </a:rPr>
                        <a:t>ECMAScript 2018</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dirty="0">
                          <a:effectLst/>
                        </a:rPr>
                        <a:t>Added rest / spread properties.</a:t>
                      </a:r>
                      <a:br>
                        <a:rPr lang="en-US" sz="1300" dirty="0">
                          <a:effectLst/>
                        </a:rPr>
                      </a:br>
                      <a:r>
                        <a:rPr lang="en-US" sz="1300" dirty="0">
                          <a:effectLst/>
                        </a:rPr>
                        <a:t>Added Asynchronous iteration.</a:t>
                      </a:r>
                      <a:br>
                        <a:rPr lang="en-US" sz="1300" dirty="0">
                          <a:effectLst/>
                        </a:rPr>
                      </a:br>
                      <a:r>
                        <a:rPr lang="en-US" sz="1300" dirty="0">
                          <a:effectLst/>
                        </a:rPr>
                        <a:t>Added </a:t>
                      </a:r>
                      <a:r>
                        <a:rPr lang="en-US" sz="1300" dirty="0" err="1">
                          <a:effectLst/>
                        </a:rPr>
                        <a:t>Promise.finally</a:t>
                      </a:r>
                      <a:r>
                        <a:rPr lang="en-US" sz="1300" dirty="0">
                          <a:effectLst/>
                        </a:rPr>
                        <a:t>().</a:t>
                      </a:r>
                      <a:br>
                        <a:rPr lang="en-US" sz="1300" dirty="0">
                          <a:effectLst/>
                        </a:rPr>
                      </a:br>
                      <a:r>
                        <a:rPr lang="en-US" sz="1300" dirty="0">
                          <a:effectLst/>
                        </a:rPr>
                        <a:t>Additions to </a:t>
                      </a:r>
                      <a:r>
                        <a:rPr lang="en-US" sz="1300" dirty="0" err="1">
                          <a:effectLst/>
                        </a:rPr>
                        <a:t>RegExp</a:t>
                      </a:r>
                      <a:r>
                        <a:rPr lang="en-US" sz="1300" dirty="0">
                          <a:effectLst/>
                        </a:rPr>
                        <a:t>.</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9957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From var to let/</a:t>
            </a:r>
            <a:r>
              <a:rPr lang="en-IN" dirty="0" err="1"/>
              <a:t>const</a:t>
            </a:r>
            <a:endParaRPr lang="en-IN" dirty="0"/>
          </a:p>
          <a:p>
            <a:r>
              <a:rPr lang="en-IN" dirty="0"/>
              <a:t>From IIFEs to blocks</a:t>
            </a:r>
          </a:p>
          <a:p>
            <a:r>
              <a:rPr lang="en-US" dirty="0"/>
              <a:t>In ES5, you had to use an IIFE if you wanted to keep a variable local:</a:t>
            </a:r>
          </a:p>
          <a:p>
            <a:r>
              <a:rPr lang="en-IN" dirty="0"/>
              <a:t>(</a:t>
            </a:r>
            <a:r>
              <a:rPr lang="en-IN" b="1" dirty="0"/>
              <a:t>function </a:t>
            </a:r>
            <a:r>
              <a:rPr lang="en-IN" dirty="0"/>
              <a:t>() { </a:t>
            </a:r>
            <a:r>
              <a:rPr lang="en-IN" i="1" dirty="0"/>
              <a:t>// open IIFE</a:t>
            </a:r>
          </a:p>
          <a:p>
            <a:r>
              <a:rPr lang="en-IN" b="1" dirty="0"/>
              <a:t>var </a:t>
            </a:r>
            <a:r>
              <a:rPr lang="en-IN" dirty="0" err="1"/>
              <a:t>tmp</a:t>
            </a:r>
            <a:r>
              <a:rPr lang="en-IN" dirty="0"/>
              <a:t> = ···;</a:t>
            </a:r>
          </a:p>
          <a:p>
            <a:r>
              <a:rPr lang="en-IN" dirty="0"/>
              <a:t>···</a:t>
            </a:r>
          </a:p>
          <a:p>
            <a:r>
              <a:rPr lang="en-IN" dirty="0"/>
              <a:t>}()); </a:t>
            </a:r>
            <a:r>
              <a:rPr lang="en-IN" i="1" dirty="0"/>
              <a:t>// close IIFE</a:t>
            </a:r>
          </a:p>
          <a:p>
            <a:r>
              <a:rPr lang="en-IN" dirty="0"/>
              <a:t>console.log(</a:t>
            </a:r>
            <a:r>
              <a:rPr lang="en-IN" dirty="0" err="1"/>
              <a:t>tmp</a:t>
            </a:r>
            <a:r>
              <a:rPr lang="en-IN" dirty="0"/>
              <a:t>); </a:t>
            </a:r>
            <a:r>
              <a:rPr lang="en-IN" i="1" dirty="0"/>
              <a:t>// </a:t>
            </a:r>
            <a:r>
              <a:rPr lang="en-IN" i="1" dirty="0" err="1"/>
              <a:t>ReferenceError</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269791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Avoid IIFEs in ES6</a:t>
            </a:r>
          </a:p>
          <a:p>
            <a:r>
              <a:rPr lang="en-US" b="1" dirty="0"/>
              <a:t>Replace an IIFE with a block</a:t>
            </a:r>
            <a:endParaRPr lang="en-IN" dirty="0"/>
          </a:p>
          <a:p>
            <a:r>
              <a:rPr lang="en-IN" dirty="0"/>
              <a:t>{ // open block</a:t>
            </a:r>
          </a:p>
          <a:p>
            <a:r>
              <a:rPr lang="en-IN" dirty="0"/>
              <a:t>let </a:t>
            </a:r>
            <a:r>
              <a:rPr lang="en-IN" dirty="0" err="1"/>
              <a:t>tmp</a:t>
            </a:r>
            <a:r>
              <a:rPr lang="en-IN" dirty="0"/>
              <a:t> = ···;</a:t>
            </a:r>
          </a:p>
          <a:p>
            <a:r>
              <a:rPr lang="en-IN" dirty="0"/>
              <a:t>···</a:t>
            </a:r>
          </a:p>
          <a:p>
            <a:r>
              <a:rPr lang="en-IN" dirty="0"/>
              <a:t>} // close block</a:t>
            </a:r>
          </a:p>
          <a:p>
            <a:r>
              <a:rPr lang="en-IN" dirty="0"/>
              <a:t>console.log(</a:t>
            </a:r>
            <a:r>
              <a:rPr lang="en-IN" dirty="0" err="1"/>
              <a:t>tmp</a:t>
            </a:r>
            <a:r>
              <a:rPr lang="en-IN" dirty="0"/>
              <a:t>); //</a:t>
            </a:r>
            <a:r>
              <a:rPr lang="en-IN" dirty="0" err="1"/>
              <a:t>ReferenceError</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2482802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b="1" dirty="0"/>
              <a:t>From concatenating strings to template literals</a:t>
            </a:r>
          </a:p>
          <a:p>
            <a:r>
              <a:rPr lang="en-IN" b="1" dirty="0"/>
              <a:t>String interpolation</a:t>
            </a:r>
          </a:p>
          <a:p>
            <a:r>
              <a:rPr lang="en-IN" dirty="0"/>
              <a:t>In ES5, you put values into strings by concatenating those values and string fragments:</a:t>
            </a:r>
          </a:p>
          <a:p>
            <a:r>
              <a:rPr lang="en-IN" dirty="0"/>
              <a:t>function </a:t>
            </a:r>
            <a:r>
              <a:rPr lang="en-IN" dirty="0" err="1"/>
              <a:t>printCoord</a:t>
            </a:r>
            <a:r>
              <a:rPr lang="en-IN" dirty="0"/>
              <a:t>(x, y) {</a:t>
            </a:r>
          </a:p>
          <a:p>
            <a:r>
              <a:rPr lang="en-IN" dirty="0"/>
              <a:t>console.log('('+x+', '+y+')');</a:t>
            </a:r>
          </a:p>
          <a:p>
            <a:r>
              <a:rPr lang="en-IN" dirty="0"/>
              <a:t>}</a:t>
            </a:r>
          </a:p>
          <a:p>
            <a:r>
              <a:rPr lang="en-IN" dirty="0"/>
              <a:t>In ES6 you can use string interpolation via template literals:</a:t>
            </a:r>
          </a:p>
          <a:p>
            <a:r>
              <a:rPr lang="en-IN" dirty="0"/>
              <a:t>function </a:t>
            </a:r>
            <a:r>
              <a:rPr lang="en-IN" dirty="0" err="1"/>
              <a:t>printCoord</a:t>
            </a:r>
            <a:r>
              <a:rPr lang="en-IN" dirty="0"/>
              <a:t>(x, y) {</a:t>
            </a:r>
          </a:p>
          <a:p>
            <a:r>
              <a:rPr lang="en-IN" dirty="0"/>
              <a:t>console.log(`(${x}, ${y})`);</a:t>
            </a:r>
          </a:p>
          <a:p>
            <a:r>
              <a:rPr lang="en-IN" dirty="0"/>
              <a:t>}</a:t>
            </a:r>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3960992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Multi-line strings</a:t>
            </a:r>
          </a:p>
          <a:p>
            <a:r>
              <a:rPr lang="en-IN" dirty="0"/>
              <a:t>ES5</a:t>
            </a:r>
            <a:endParaRPr lang="en-IN" b="1" dirty="0"/>
          </a:p>
          <a:p>
            <a:r>
              <a:rPr lang="en-IN" b="1" dirty="0"/>
              <a:t>var </a:t>
            </a:r>
            <a:r>
              <a:rPr lang="en-IN" dirty="0"/>
              <a:t>HTML5_SKELETON =</a:t>
            </a:r>
          </a:p>
          <a:p>
            <a:r>
              <a:rPr lang="en-IN" dirty="0"/>
              <a:t>'&lt;!</a:t>
            </a:r>
            <a:r>
              <a:rPr lang="en-IN" dirty="0" err="1"/>
              <a:t>doctype</a:t>
            </a:r>
            <a:r>
              <a:rPr lang="en-IN" dirty="0"/>
              <a:t> html&gt;\n' +</a:t>
            </a:r>
          </a:p>
          <a:p>
            <a:r>
              <a:rPr lang="en-IN" dirty="0"/>
              <a:t>'&lt;html&gt;\n' +</a:t>
            </a:r>
          </a:p>
          <a:p>
            <a:r>
              <a:rPr lang="en-IN" dirty="0"/>
              <a:t>'&lt;head&gt;\n‘</a:t>
            </a:r>
          </a:p>
          <a:p>
            <a:r>
              <a:rPr lang="en-IN" dirty="0"/>
              <a:t>ES6</a:t>
            </a:r>
          </a:p>
          <a:p>
            <a:r>
              <a:rPr lang="en-IN" b="1" dirty="0"/>
              <a:t>var </a:t>
            </a:r>
            <a:r>
              <a:rPr lang="en-IN" dirty="0"/>
              <a:t>HTML5_SKELETON = '\</a:t>
            </a:r>
          </a:p>
          <a:p>
            <a:r>
              <a:rPr lang="en-IN" dirty="0"/>
              <a:t>&lt;!</a:t>
            </a:r>
            <a:r>
              <a:rPr lang="en-IN" dirty="0" err="1"/>
              <a:t>doctype</a:t>
            </a:r>
            <a:r>
              <a:rPr lang="en-IN" dirty="0"/>
              <a:t> html&gt;\n\</a:t>
            </a:r>
          </a:p>
          <a:p>
            <a:r>
              <a:rPr lang="en-IN" dirty="0"/>
              <a:t>&lt;html&gt;\n\’</a:t>
            </a:r>
          </a:p>
          <a:p>
            <a:endParaRPr lang="en-IN" dirty="0"/>
          </a:p>
          <a:p>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3474442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function expressions to arrow functions</a:t>
            </a:r>
          </a:p>
          <a:p>
            <a:r>
              <a:rPr lang="en-US" dirty="0"/>
              <a:t>In ES5, such callbacks are relatively verbose:</a:t>
            </a:r>
          </a:p>
          <a:p>
            <a:r>
              <a:rPr lang="en-US" dirty="0" err="1"/>
              <a:t>var</a:t>
            </a:r>
            <a:r>
              <a:rPr lang="en-US" dirty="0"/>
              <a:t> </a:t>
            </a:r>
            <a:r>
              <a:rPr lang="en-US" dirty="0" err="1"/>
              <a:t>arr</a:t>
            </a:r>
            <a:r>
              <a:rPr lang="en-US" dirty="0"/>
              <a:t> = [1, 2, 3];</a:t>
            </a:r>
          </a:p>
          <a:p>
            <a:r>
              <a:rPr lang="en-US" dirty="0" err="1"/>
              <a:t>var</a:t>
            </a:r>
            <a:r>
              <a:rPr lang="en-US" dirty="0"/>
              <a:t> squares = </a:t>
            </a:r>
            <a:r>
              <a:rPr lang="en-US" dirty="0" err="1"/>
              <a:t>arr.map</a:t>
            </a:r>
            <a:r>
              <a:rPr lang="en-US" dirty="0"/>
              <a:t>(function (x) { return x * x });</a:t>
            </a:r>
          </a:p>
          <a:p>
            <a:r>
              <a:rPr lang="en-US" dirty="0"/>
              <a:t>In ES6, arrow functions are much more concise:</a:t>
            </a:r>
          </a:p>
          <a:p>
            <a:r>
              <a:rPr lang="en-US" dirty="0" err="1"/>
              <a:t>const</a:t>
            </a:r>
            <a:r>
              <a:rPr lang="en-US" dirty="0"/>
              <a:t> </a:t>
            </a:r>
            <a:r>
              <a:rPr lang="en-US" dirty="0" err="1"/>
              <a:t>arr</a:t>
            </a:r>
            <a:r>
              <a:rPr lang="en-US" dirty="0"/>
              <a:t> = [1, 2, 3];</a:t>
            </a:r>
          </a:p>
          <a:p>
            <a:r>
              <a:rPr lang="en-US" dirty="0" err="1"/>
              <a:t>const</a:t>
            </a:r>
            <a:r>
              <a:rPr lang="en-US" dirty="0"/>
              <a:t> squares = </a:t>
            </a:r>
            <a:r>
              <a:rPr lang="en-US" dirty="0" err="1"/>
              <a:t>arr.map</a:t>
            </a:r>
            <a:r>
              <a:rPr lang="en-US" dirty="0"/>
              <a:t>(x =&gt; x * x);</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358870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var dictionary = {</a:t>
            </a:r>
          </a:p>
          <a:p>
            <a:r>
              <a:rPr lang="en-US" dirty="0"/>
              <a:t>    lettuce: 'a veggie',</a:t>
            </a:r>
          </a:p>
          <a:p>
            <a:r>
              <a:rPr lang="en-US" dirty="0"/>
              <a:t>    banana: 'a fruit',</a:t>
            </a:r>
          </a:p>
          <a:p>
            <a:r>
              <a:rPr lang="en-US" dirty="0"/>
              <a:t>    tomato: 'it depends on who you ask',</a:t>
            </a:r>
          </a:p>
          <a:p>
            <a:r>
              <a:rPr lang="en-US" dirty="0"/>
              <a:t>    apple: 'a fruit',</a:t>
            </a:r>
          </a:p>
          <a:p>
            <a:r>
              <a:rPr lang="en-US" dirty="0"/>
              <a:t>    Apple: 'Steve Jobs rocks!' // properties are case-sensitive</a:t>
            </a:r>
          </a:p>
          <a:p>
            <a:r>
              <a:rPr lang="en-US" dirty="0"/>
              <a:t>}</a:t>
            </a:r>
          </a:p>
          <a:p>
            <a:endParaRPr lang="en-US" dirty="0"/>
          </a:p>
          <a:p>
            <a:r>
              <a:rPr lang="en-US" dirty="0"/>
              <a:t>var word = prompt('What word would you like to look up today?')</a:t>
            </a:r>
          </a:p>
          <a:p>
            <a:r>
              <a:rPr lang="en-US" dirty="0"/>
              <a:t>var definition = dictionary[word]</a:t>
            </a:r>
          </a:p>
          <a:p>
            <a:r>
              <a:rPr lang="en-US" dirty="0"/>
              <a:t>alert(word + '\n\n' + definition)</a:t>
            </a:r>
            <a:endParaRPr lang="en-IN" dirty="0"/>
          </a:p>
        </p:txBody>
      </p:sp>
      <p:sp>
        <p:nvSpPr>
          <p:cNvPr id="3" name="Title 2"/>
          <p:cNvSpPr>
            <a:spLocks noGrp="1"/>
          </p:cNvSpPr>
          <p:nvPr>
            <p:ph type="title"/>
          </p:nvPr>
        </p:nvSpPr>
        <p:spPr/>
        <p:txBody>
          <a:bodyPr>
            <a:normAutofit/>
          </a:bodyPr>
          <a:lstStyle/>
          <a:p>
            <a:r>
              <a:rPr lang="en-US" dirty="0"/>
              <a:t>Dynamically creating properties on objects using </a:t>
            </a:r>
            <a:r>
              <a:rPr lang="en-US" dirty="0" err="1"/>
              <a:t>javascript</a:t>
            </a:r>
            <a:endParaRPr lang="en-IN" dirty="0"/>
          </a:p>
        </p:txBody>
      </p:sp>
    </p:spTree>
    <p:extLst>
      <p:ext uri="{BB962C8B-B14F-4D97-AF65-F5344CB8AC3E}">
        <p14:creationId xmlns:p14="http://schemas.microsoft.com/office/powerpoint/2010/main" val="3070559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Handling multiple return values</a:t>
            </a:r>
          </a:p>
          <a:p>
            <a:r>
              <a:rPr lang="en-IN" b="1" dirty="0"/>
              <a:t>Multiple return values via arrays</a:t>
            </a:r>
          </a:p>
          <a:p>
            <a:r>
              <a:rPr lang="en-US" dirty="0"/>
              <a:t>In ES6, </a:t>
            </a:r>
            <a:r>
              <a:rPr lang="en-US" dirty="0" err="1"/>
              <a:t>destructuring</a:t>
            </a:r>
            <a:r>
              <a:rPr lang="en-US" dirty="0"/>
              <a:t> makes this code simpler:</a:t>
            </a:r>
          </a:p>
          <a:p>
            <a:r>
              <a:rPr lang="en-US" dirty="0" err="1"/>
              <a:t>const</a:t>
            </a:r>
            <a:r>
              <a:rPr lang="en-US" dirty="0"/>
              <a:t> [, year, month, day] =</a:t>
            </a:r>
          </a:p>
          <a:p>
            <a:r>
              <a:rPr lang="en-US" dirty="0"/>
              <a:t>/^(\d\d\d\d)-(\d\d)-(\d\d)$/.exec('2999-12-31');</a:t>
            </a:r>
          </a:p>
          <a:p>
            <a:endParaRPr lang="en-US" dirty="0"/>
          </a:p>
          <a:p>
            <a:endParaRPr lang="en-US" dirty="0"/>
          </a:p>
          <a:p>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1783033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IN" b="1" dirty="0"/>
              <a:t>Object </a:t>
            </a:r>
            <a:r>
              <a:rPr lang="en-IN" b="1" dirty="0" err="1"/>
              <a:t>Destructuring</a:t>
            </a:r>
            <a:endParaRPr lang="en-IN" b="1" dirty="0"/>
          </a:p>
          <a:p>
            <a:endParaRPr lang="en-US" dirty="0"/>
          </a:p>
          <a:p>
            <a:pPr marL="0" indent="0">
              <a:buNone/>
            </a:pPr>
            <a:r>
              <a:rPr lang="en-IN" dirty="0" err="1"/>
              <a:t>const</a:t>
            </a:r>
            <a:r>
              <a:rPr lang="en-IN" dirty="0"/>
              <a:t> </a:t>
            </a:r>
            <a:r>
              <a:rPr lang="en-IN" dirty="0" err="1"/>
              <a:t>wes</a:t>
            </a:r>
            <a:r>
              <a:rPr lang="en-IN" dirty="0"/>
              <a:t> = {</a:t>
            </a:r>
          </a:p>
          <a:p>
            <a:pPr marL="0" indent="0">
              <a:buNone/>
            </a:pPr>
            <a:r>
              <a:rPr lang="en-IN" dirty="0"/>
              <a:t>  first: 'Wes',</a:t>
            </a:r>
          </a:p>
          <a:p>
            <a:pPr marL="0" indent="0">
              <a:buNone/>
            </a:pPr>
            <a:r>
              <a:rPr lang="en-IN" dirty="0"/>
              <a:t>  last: '</a:t>
            </a:r>
            <a:r>
              <a:rPr lang="en-IN" dirty="0" err="1"/>
              <a:t>Bos</a:t>
            </a:r>
            <a:r>
              <a:rPr lang="en-IN" dirty="0"/>
              <a:t>',</a:t>
            </a:r>
          </a:p>
          <a:p>
            <a:pPr marL="0" indent="0">
              <a:buNone/>
            </a:pPr>
            <a:r>
              <a:rPr lang="en-IN" dirty="0"/>
              <a:t>  links: {</a:t>
            </a:r>
          </a:p>
          <a:p>
            <a:pPr marL="0" indent="0">
              <a:buNone/>
            </a:pPr>
            <a:r>
              <a:rPr lang="en-IN" dirty="0"/>
              <a:t>    social: {</a:t>
            </a:r>
          </a:p>
          <a:p>
            <a:pPr marL="0" indent="0">
              <a:buNone/>
            </a:pPr>
            <a:r>
              <a:rPr lang="en-IN" dirty="0"/>
              <a:t>      twitter: 'https://twitter.com/</a:t>
            </a:r>
            <a:r>
              <a:rPr lang="en-IN" dirty="0" err="1"/>
              <a:t>wesbos</a:t>
            </a:r>
            <a:r>
              <a:rPr lang="en-IN" dirty="0"/>
              <a:t>',</a:t>
            </a:r>
          </a:p>
          <a:p>
            <a:pPr marL="0" indent="0">
              <a:buNone/>
            </a:pPr>
            <a:r>
              <a:rPr lang="en-IN" dirty="0"/>
              <a:t>      </a:t>
            </a:r>
            <a:r>
              <a:rPr lang="en-IN" dirty="0" err="1"/>
              <a:t>facebook</a:t>
            </a:r>
            <a:r>
              <a:rPr lang="en-IN" dirty="0"/>
              <a:t>: 'https://facebook.com/</a:t>
            </a:r>
            <a:r>
              <a:rPr lang="en-IN" dirty="0" err="1"/>
              <a:t>wesbos.developer</a:t>
            </a:r>
            <a:r>
              <a:rPr lang="en-IN" dirty="0"/>
              <a:t>',</a:t>
            </a:r>
          </a:p>
          <a:p>
            <a:pPr marL="0" indent="0">
              <a:buNone/>
            </a:pPr>
            <a:r>
              <a:rPr lang="en-IN" dirty="0"/>
              <a:t>    },</a:t>
            </a:r>
          </a:p>
          <a:p>
            <a:pPr marL="0" indent="0">
              <a:buNone/>
            </a:pPr>
            <a:r>
              <a:rPr lang="en-IN" dirty="0"/>
              <a:t>    web: {</a:t>
            </a:r>
          </a:p>
          <a:p>
            <a:pPr marL="0" indent="0">
              <a:buNone/>
            </a:pPr>
            <a:r>
              <a:rPr lang="en-IN" dirty="0"/>
              <a:t>      blog: 'https://wesbos.com'</a:t>
            </a:r>
          </a:p>
          <a:p>
            <a:pPr marL="0" indent="0">
              <a:buNone/>
            </a:pPr>
            <a:r>
              <a:rPr lang="en-IN" dirty="0"/>
              <a:t>    }</a:t>
            </a:r>
          </a:p>
          <a:p>
            <a:pPr marL="0" indent="0">
              <a:buNone/>
            </a:pPr>
            <a:r>
              <a:rPr lang="en-IN" dirty="0"/>
              <a:t>  }</a:t>
            </a:r>
          </a:p>
          <a:p>
            <a:pPr marL="0" indent="0">
              <a:buNone/>
            </a:pPr>
            <a:r>
              <a:rPr lang="en-IN" dirty="0"/>
              <a:t>};</a:t>
            </a:r>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3249129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Object </a:t>
            </a:r>
            <a:r>
              <a:rPr lang="en-IN" b="1" dirty="0" err="1"/>
              <a:t>Destructuring</a:t>
            </a:r>
            <a:endParaRPr lang="en-IN" b="1" dirty="0"/>
          </a:p>
          <a:p>
            <a:r>
              <a:rPr lang="en-US" dirty="0" err="1"/>
              <a:t>const</a:t>
            </a:r>
            <a:r>
              <a:rPr lang="en-US" dirty="0"/>
              <a:t> { twitter, </a:t>
            </a:r>
            <a:r>
              <a:rPr lang="en-US" dirty="0" err="1"/>
              <a:t>facebook</a:t>
            </a:r>
            <a:r>
              <a:rPr lang="en-US" dirty="0"/>
              <a:t> } = </a:t>
            </a:r>
            <a:r>
              <a:rPr lang="en-US" dirty="0" err="1"/>
              <a:t>wes.links.social</a:t>
            </a:r>
            <a:r>
              <a:rPr lang="en-US" dirty="0"/>
              <a:t>;</a:t>
            </a:r>
          </a:p>
          <a:p>
            <a:r>
              <a:rPr lang="en-US" dirty="0"/>
              <a:t>console.log(twitter, </a:t>
            </a:r>
            <a:r>
              <a:rPr lang="en-US" dirty="0" err="1"/>
              <a:t>facebook</a:t>
            </a:r>
            <a:r>
              <a:rPr lang="en-US" dirty="0"/>
              <a:t>); // logs the 2 variables </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842422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for to </a:t>
            </a:r>
            <a:r>
              <a:rPr lang="en-US" b="1" dirty="0" err="1"/>
              <a:t>forEach</a:t>
            </a:r>
            <a:r>
              <a:rPr lang="en-US" b="1" dirty="0"/>
              <a:t>() to for-of</a:t>
            </a:r>
          </a:p>
          <a:p>
            <a:r>
              <a:rPr lang="en-IN" dirty="0" err="1"/>
              <a:t>const</a:t>
            </a:r>
            <a:r>
              <a:rPr lang="en-IN" dirty="0"/>
              <a:t> </a:t>
            </a:r>
            <a:r>
              <a:rPr lang="en-IN" dirty="0" err="1"/>
              <a:t>arr</a:t>
            </a:r>
            <a:r>
              <a:rPr lang="en-IN" dirty="0"/>
              <a:t> = ['a', 'b', 'c'];</a:t>
            </a:r>
          </a:p>
          <a:p>
            <a:r>
              <a:rPr lang="en-IN" dirty="0"/>
              <a:t>for (</a:t>
            </a:r>
            <a:r>
              <a:rPr lang="en-IN" dirty="0" err="1"/>
              <a:t>const</a:t>
            </a:r>
            <a:r>
              <a:rPr lang="en-IN" dirty="0"/>
              <a:t> </a:t>
            </a:r>
            <a:r>
              <a:rPr lang="en-IN" dirty="0" err="1"/>
              <a:t>elem</a:t>
            </a:r>
            <a:r>
              <a:rPr lang="en-IN" dirty="0"/>
              <a:t> of </a:t>
            </a:r>
            <a:r>
              <a:rPr lang="en-IN" dirty="0" err="1"/>
              <a:t>arr</a:t>
            </a:r>
            <a:r>
              <a:rPr lang="en-IN" dirty="0"/>
              <a:t>) {</a:t>
            </a:r>
          </a:p>
          <a:p>
            <a:r>
              <a:rPr lang="en-IN" dirty="0"/>
              <a:t>console.log(</a:t>
            </a:r>
            <a:r>
              <a:rPr lang="en-IN" dirty="0" err="1"/>
              <a:t>elem</a:t>
            </a:r>
            <a:r>
              <a:rPr lang="en-IN" dirty="0"/>
              <a:t>);</a:t>
            </a:r>
          </a:p>
          <a:p>
            <a:r>
              <a:rPr lang="en-IN" dirty="0"/>
              <a:t>}</a:t>
            </a:r>
          </a:p>
          <a:p>
            <a:r>
              <a:rPr lang="en-US" dirty="0"/>
              <a:t>for (</a:t>
            </a:r>
            <a:r>
              <a:rPr lang="en-US" dirty="0" err="1"/>
              <a:t>const</a:t>
            </a:r>
            <a:r>
              <a:rPr lang="en-US" dirty="0"/>
              <a:t> [index, </a:t>
            </a:r>
            <a:r>
              <a:rPr lang="en-US" dirty="0" err="1"/>
              <a:t>elem</a:t>
            </a:r>
            <a:r>
              <a:rPr lang="en-US" dirty="0"/>
              <a:t>] of </a:t>
            </a:r>
            <a:r>
              <a:rPr lang="en-US" dirty="0" err="1"/>
              <a:t>arr.entries</a:t>
            </a:r>
            <a:r>
              <a:rPr lang="en-US" dirty="0"/>
              <a:t>()) {</a:t>
            </a:r>
          </a:p>
          <a:p>
            <a:r>
              <a:rPr lang="en-US" dirty="0"/>
              <a:t>console.log(index+'. '+</a:t>
            </a:r>
            <a:r>
              <a:rPr lang="en-US" dirty="0" err="1"/>
              <a:t>elem</a:t>
            </a:r>
            <a:r>
              <a:rPr lang="en-US" dirty="0"/>
              <a:t>);</a:t>
            </a:r>
          </a:p>
          <a:p>
            <a:r>
              <a:rPr lang="en-US" dirty="0"/>
              <a:t>}</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4240420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Handling parameter default values</a:t>
            </a:r>
          </a:p>
          <a:p>
            <a:r>
              <a:rPr lang="en-IN" dirty="0"/>
              <a:t>function foo(x=0, y=0) {</a:t>
            </a:r>
          </a:p>
          <a:p>
            <a:r>
              <a:rPr lang="en-IN" dirty="0"/>
              <a:t>···</a:t>
            </a:r>
          </a:p>
          <a:p>
            <a:r>
              <a:rPr lang="en-IN" dirty="0"/>
              <a:t>}</a:t>
            </a:r>
          </a:p>
          <a:p>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3479720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Handling named parameters</a:t>
            </a:r>
          </a:p>
          <a:p>
            <a:r>
              <a:rPr lang="en-US" dirty="0"/>
              <a:t>let myFunc = function({x = 5,y = 8,z = 13} = {}) {</a:t>
            </a:r>
          </a:p>
          <a:p>
            <a:r>
              <a:rPr lang="en-US" dirty="0"/>
              <a:t>    console.log(</a:t>
            </a:r>
            <a:r>
              <a:rPr lang="en-US" dirty="0" err="1"/>
              <a:t>x,y,z</a:t>
            </a:r>
            <a:r>
              <a:rPr lang="en-US" dirty="0"/>
              <a:t>);</a:t>
            </a:r>
          </a:p>
          <a:p>
            <a:r>
              <a:rPr lang="en-US" dirty="0"/>
              <a:t>};</a:t>
            </a:r>
          </a:p>
          <a:p>
            <a:endParaRPr lang="en-US" dirty="0"/>
          </a:p>
          <a:p>
            <a:r>
              <a:rPr lang="en-US" dirty="0"/>
              <a:t>myFunc({y:15,x:10,a:1}); //10 15 13</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419772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Handling named parameters</a:t>
            </a:r>
          </a:p>
          <a:p>
            <a:r>
              <a:rPr lang="en-US" dirty="0"/>
              <a:t>myFunc = function({x = 5,y = 8,z = 13} = {x:1,y:2,z:3}) {</a:t>
            </a:r>
          </a:p>
          <a:p>
            <a:r>
              <a:rPr lang="en-US" dirty="0"/>
              <a:t>    console.log(</a:t>
            </a:r>
            <a:r>
              <a:rPr lang="en-US" dirty="0" err="1"/>
              <a:t>x,y,z</a:t>
            </a:r>
            <a:r>
              <a:rPr lang="en-US" dirty="0"/>
              <a:t>);</a:t>
            </a:r>
          </a:p>
          <a:p>
            <a:r>
              <a:rPr lang="en-US" dirty="0"/>
              <a:t>};</a:t>
            </a:r>
          </a:p>
          <a:p>
            <a:endParaRPr lang="en-US" dirty="0"/>
          </a:p>
          <a:p>
            <a:r>
              <a:rPr lang="en-US" dirty="0"/>
              <a:t>myFunc(); //1 2 3  (hits the object literal default)</a:t>
            </a:r>
          </a:p>
          <a:p>
            <a:r>
              <a:rPr lang="en-US" dirty="0"/>
              <a:t>myFunc({}); //5 8 13   (hits the value defaults)</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5904210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Handling named parameters</a:t>
            </a:r>
          </a:p>
          <a:p>
            <a:r>
              <a:rPr lang="en-US" dirty="0"/>
              <a:t>//</a:t>
            </a:r>
            <a:r>
              <a:rPr lang="en-US" dirty="0" err="1"/>
              <a:t>destructuring</a:t>
            </a:r>
            <a:r>
              <a:rPr lang="en-US" dirty="0"/>
              <a:t> to assign parameters</a:t>
            </a:r>
          </a:p>
          <a:p>
            <a:r>
              <a:rPr lang="en-US" dirty="0"/>
              <a:t>let myFunc = function({</a:t>
            </a:r>
            <a:r>
              <a:rPr lang="en-US" dirty="0" err="1"/>
              <a:t>x,y,z</a:t>
            </a:r>
            <a:r>
              <a:rPr lang="en-US" dirty="0"/>
              <a:t>}) {</a:t>
            </a:r>
          </a:p>
          <a:p>
            <a:r>
              <a:rPr lang="en-US" dirty="0"/>
              <a:t>    console.log(</a:t>
            </a:r>
            <a:r>
              <a:rPr lang="en-US" dirty="0" err="1"/>
              <a:t>x,y,z</a:t>
            </a:r>
            <a:r>
              <a:rPr lang="en-US" dirty="0"/>
              <a:t>);</a:t>
            </a:r>
          </a:p>
          <a:p>
            <a:r>
              <a:rPr lang="en-US" dirty="0"/>
              <a:t>};</a:t>
            </a:r>
          </a:p>
          <a:p>
            <a:endParaRPr lang="en-US" dirty="0"/>
          </a:p>
          <a:p>
            <a:r>
              <a:rPr lang="en-US" dirty="0"/>
              <a:t>myFunc({x:10,y:20,z:30}); //10 20 30</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4001964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Making the parameter optional</a:t>
            </a:r>
          </a:p>
          <a:p>
            <a:r>
              <a:rPr lang="en-US" dirty="0"/>
              <a:t>function </a:t>
            </a:r>
            <a:r>
              <a:rPr lang="en-US" dirty="0" err="1"/>
              <a:t>selectEntries</a:t>
            </a:r>
            <a:r>
              <a:rPr lang="en-US" dirty="0"/>
              <a:t>(start=0, </a:t>
            </a:r>
            <a:r>
              <a:rPr lang="en-US" dirty="0" err="1"/>
              <a:t>end,step</a:t>
            </a:r>
            <a:r>
              <a:rPr lang="en-US" dirty="0"/>
              <a:t>) {</a:t>
            </a:r>
          </a:p>
          <a:p>
            <a:r>
              <a:rPr lang="en-US" dirty="0"/>
              <a:t>···</a:t>
            </a:r>
          </a:p>
          <a:p>
            <a:r>
              <a:rPr lang="en-US" dirty="0"/>
              <a:t>}</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7299676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arguments to rest parameters</a:t>
            </a:r>
          </a:p>
          <a:p>
            <a:r>
              <a:rPr lang="en-IN" dirty="0"/>
              <a:t>function format(pattern, ...</a:t>
            </a:r>
            <a:r>
              <a:rPr lang="en-IN" dirty="0" err="1"/>
              <a:t>args</a:t>
            </a:r>
            <a:r>
              <a:rPr lang="en-IN" dirty="0"/>
              <a:t>) {</a:t>
            </a:r>
          </a:p>
          <a:p>
            <a:r>
              <a:rPr lang="en-IN" dirty="0"/>
              <a:t>···</a:t>
            </a:r>
          </a:p>
          <a:p>
            <a:r>
              <a:rPr lang="en-IN" dirty="0"/>
              <a:t>}</a:t>
            </a:r>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52908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is a functional language meaning that functions are the primary modular units of execution.</a:t>
            </a:r>
          </a:p>
          <a:p>
            <a:r>
              <a:rPr lang="en-US" dirty="0"/>
              <a:t>Parameters are variables listed as a part of the function definition.</a:t>
            </a:r>
          </a:p>
          <a:p>
            <a:r>
              <a:rPr lang="en-US" dirty="0"/>
              <a:t>Arguments are values passed to the function when it is invoked.</a:t>
            </a:r>
          </a:p>
          <a:p>
            <a:endParaRPr lang="en-IN" dirty="0"/>
          </a:p>
        </p:txBody>
      </p:sp>
      <p:sp>
        <p:nvSpPr>
          <p:cNvPr id="3" name="Title 2"/>
          <p:cNvSpPr>
            <a:spLocks noGrp="1"/>
          </p:cNvSpPr>
          <p:nvPr>
            <p:ph type="title"/>
          </p:nvPr>
        </p:nvSpPr>
        <p:spPr/>
        <p:txBody>
          <a:bodyPr/>
          <a:lstStyle/>
          <a:p>
            <a:r>
              <a:rPr lang="en-IN" dirty="0"/>
              <a:t>Argument Passing  </a:t>
            </a:r>
            <a:br>
              <a:rPr lang="en-IN" dirty="0"/>
            </a:br>
            <a:endParaRPr lang="en-IN" dirty="0"/>
          </a:p>
        </p:txBody>
      </p:sp>
    </p:spTree>
    <p:extLst>
      <p:ext uri="{BB962C8B-B14F-4D97-AF65-F5344CB8AC3E}">
        <p14:creationId xmlns:p14="http://schemas.microsoft.com/office/powerpoint/2010/main" val="2381933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From apply() to the spread operator (...)</a:t>
            </a:r>
          </a:p>
          <a:p>
            <a:r>
              <a:rPr lang="en-US" dirty="0" err="1"/>
              <a:t>Math.max</a:t>
            </a:r>
            <a:r>
              <a:rPr lang="en-US" dirty="0"/>
              <a:t>() returns the numerically greatest of its arguments. It works for an arbitrary number of arguments, but not for Arrays.</a:t>
            </a:r>
          </a:p>
          <a:p>
            <a:r>
              <a:rPr lang="en-US" dirty="0"/>
              <a:t>ES5 – apply():</a:t>
            </a:r>
          </a:p>
          <a:p>
            <a:r>
              <a:rPr lang="en-US" dirty="0"/>
              <a:t>&gt; </a:t>
            </a:r>
            <a:r>
              <a:rPr lang="en-US" dirty="0" err="1"/>
              <a:t>Math.max.apply</a:t>
            </a:r>
            <a:r>
              <a:rPr lang="en-US" dirty="0"/>
              <a:t>(Math, [-1, 5, 11, 3])</a:t>
            </a:r>
          </a:p>
          <a:p>
            <a:r>
              <a:rPr lang="en-US" dirty="0"/>
              <a:t>11</a:t>
            </a:r>
          </a:p>
          <a:p>
            <a:r>
              <a:rPr lang="en-US" dirty="0"/>
              <a:t>ES6 – spread operator:</a:t>
            </a:r>
          </a:p>
          <a:p>
            <a:r>
              <a:rPr lang="en-US" dirty="0"/>
              <a:t>&gt; </a:t>
            </a:r>
            <a:r>
              <a:rPr lang="en-US" dirty="0" err="1"/>
              <a:t>Math.max</a:t>
            </a:r>
            <a:r>
              <a:rPr lang="en-US" dirty="0"/>
              <a:t>(...[-1, 5, 11, 3])</a:t>
            </a:r>
          </a:p>
          <a:p>
            <a:r>
              <a:rPr lang="en-US" dirty="0"/>
              <a:t>11</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1476962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Array.prototype.push()</a:t>
            </a:r>
          </a:p>
          <a:p>
            <a:r>
              <a:rPr lang="en-IN" dirty="0"/>
              <a:t>ES5 – apply():</a:t>
            </a:r>
          </a:p>
          <a:p>
            <a:r>
              <a:rPr lang="en-IN" dirty="0"/>
              <a:t>var arr1 = ['a', 'b'];</a:t>
            </a:r>
          </a:p>
          <a:p>
            <a:r>
              <a:rPr lang="en-IN" dirty="0"/>
              <a:t>var arr2 = ['c', 'd'];</a:t>
            </a:r>
          </a:p>
          <a:p>
            <a:r>
              <a:rPr lang="en-IN" dirty="0"/>
              <a:t>arr1.push.apply(arr1, arr2);</a:t>
            </a:r>
          </a:p>
          <a:p>
            <a:r>
              <a:rPr lang="en-IN" dirty="0"/>
              <a:t>// arr1 is now ['a', 'b', 'c', 'd']</a:t>
            </a:r>
          </a:p>
          <a:p>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40331223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Array.prototype.push()</a:t>
            </a:r>
          </a:p>
          <a:p>
            <a:r>
              <a:rPr lang="en-US" b="1" dirty="0"/>
              <a:t>In ES6</a:t>
            </a:r>
          </a:p>
          <a:p>
            <a:r>
              <a:rPr lang="en-IN" dirty="0" err="1"/>
              <a:t>const</a:t>
            </a:r>
            <a:r>
              <a:rPr lang="en-IN" dirty="0"/>
              <a:t> arr1 = ['a', 'b'];</a:t>
            </a:r>
          </a:p>
          <a:p>
            <a:r>
              <a:rPr lang="en-IN" dirty="0" err="1"/>
              <a:t>const</a:t>
            </a:r>
            <a:r>
              <a:rPr lang="en-IN" dirty="0"/>
              <a:t> arr2 = ['c', 'd'];</a:t>
            </a:r>
          </a:p>
          <a:p>
            <a:r>
              <a:rPr lang="en-IN" dirty="0"/>
              <a:t>arr1.push(...arr2);</a:t>
            </a:r>
          </a:p>
          <a:p>
            <a:r>
              <a:rPr lang="en-IN" dirty="0"/>
              <a:t>// arr1 is now ['a', 'b', 'c', 'd']</a:t>
            </a:r>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23754408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a:t>
            </a:r>
            <a:r>
              <a:rPr lang="en-US" b="1" dirty="0" err="1"/>
              <a:t>concat</a:t>
            </a:r>
            <a:r>
              <a:rPr lang="en-US" b="1" dirty="0"/>
              <a:t>() to the spread operator (...)</a:t>
            </a:r>
          </a:p>
          <a:p>
            <a:r>
              <a:rPr lang="en-US" b="1" dirty="0"/>
              <a:t>ES5 – </a:t>
            </a:r>
            <a:r>
              <a:rPr lang="en-US" b="1" dirty="0" err="1"/>
              <a:t>concat</a:t>
            </a:r>
            <a:r>
              <a:rPr lang="en-US" b="1" dirty="0"/>
              <a:t>():</a:t>
            </a:r>
          </a:p>
          <a:p>
            <a:r>
              <a:rPr lang="en-US" b="1" dirty="0" err="1"/>
              <a:t>var</a:t>
            </a:r>
            <a:r>
              <a:rPr lang="en-US" b="1" dirty="0"/>
              <a:t> arr1 = ['a', 'b'];</a:t>
            </a:r>
          </a:p>
          <a:p>
            <a:r>
              <a:rPr lang="en-US" b="1" dirty="0" err="1"/>
              <a:t>var</a:t>
            </a:r>
            <a:r>
              <a:rPr lang="en-US" b="1" dirty="0"/>
              <a:t> arr2 = ['c'];</a:t>
            </a:r>
          </a:p>
          <a:p>
            <a:r>
              <a:rPr lang="en-US" b="1" dirty="0" err="1"/>
              <a:t>var</a:t>
            </a:r>
            <a:r>
              <a:rPr lang="en-US" b="1" dirty="0"/>
              <a:t> arr3 = ['d', 'e'];</a:t>
            </a:r>
          </a:p>
          <a:p>
            <a:r>
              <a:rPr lang="en-US" b="1" dirty="0"/>
              <a:t>console.log(arr1.concat(arr2, arr3));</a:t>
            </a:r>
          </a:p>
          <a:p>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27858726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a:t>
            </a:r>
            <a:r>
              <a:rPr lang="en-US" b="1" dirty="0" err="1"/>
              <a:t>concat</a:t>
            </a:r>
            <a:r>
              <a:rPr lang="en-US" b="1" dirty="0"/>
              <a:t>() to the spread operator (...)</a:t>
            </a:r>
          </a:p>
          <a:p>
            <a:r>
              <a:rPr lang="en-US" b="1" dirty="0"/>
              <a:t>ES6 – spread operator:</a:t>
            </a:r>
          </a:p>
          <a:p>
            <a:r>
              <a:rPr lang="en-US" b="1" dirty="0" err="1"/>
              <a:t>const</a:t>
            </a:r>
            <a:r>
              <a:rPr lang="en-US" b="1" dirty="0"/>
              <a:t> arr1 = ['a', 'b'];</a:t>
            </a:r>
          </a:p>
          <a:p>
            <a:r>
              <a:rPr lang="en-US" b="1" dirty="0" err="1"/>
              <a:t>const</a:t>
            </a:r>
            <a:r>
              <a:rPr lang="en-US" b="1" dirty="0"/>
              <a:t> arr2 = ['c'];</a:t>
            </a:r>
          </a:p>
          <a:p>
            <a:r>
              <a:rPr lang="en-US" b="1" dirty="0" err="1"/>
              <a:t>const</a:t>
            </a:r>
            <a:r>
              <a:rPr lang="en-US" b="1" dirty="0"/>
              <a:t> arr3 = ['d', 'e'];</a:t>
            </a:r>
          </a:p>
          <a:p>
            <a:r>
              <a:rPr lang="en-US" b="1" dirty="0"/>
              <a:t>console.log([...arr1, ...arr2, ...arr3]);</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3674673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function expressions in object literals to method definitions</a:t>
            </a:r>
          </a:p>
          <a:p>
            <a:r>
              <a:rPr lang="en-IN" dirty="0"/>
              <a:t>In ES 5</a:t>
            </a:r>
          </a:p>
          <a:p>
            <a:pPr marL="0" indent="0">
              <a:buNone/>
            </a:pPr>
            <a:r>
              <a:rPr lang="en-IN" b="1" dirty="0"/>
              <a:t>var </a:t>
            </a:r>
            <a:r>
              <a:rPr lang="en-IN" dirty="0" err="1"/>
              <a:t>obj</a:t>
            </a:r>
            <a:r>
              <a:rPr lang="en-IN" dirty="0"/>
              <a:t> = {</a:t>
            </a:r>
          </a:p>
          <a:p>
            <a:pPr marL="457200" lvl="2" indent="0">
              <a:buNone/>
            </a:pPr>
            <a:r>
              <a:rPr lang="en-IN" dirty="0"/>
              <a:t>foo: </a:t>
            </a:r>
            <a:r>
              <a:rPr lang="en-IN" b="1" dirty="0"/>
              <a:t>function </a:t>
            </a:r>
            <a:r>
              <a:rPr lang="en-IN" dirty="0"/>
              <a:t>() {</a:t>
            </a:r>
          </a:p>
          <a:p>
            <a:pPr marL="457200" lvl="2" indent="0">
              <a:buNone/>
            </a:pPr>
            <a:r>
              <a:rPr lang="en-IN" dirty="0"/>
              <a:t>···</a:t>
            </a:r>
          </a:p>
          <a:p>
            <a:pPr marL="457200" lvl="2" indent="0">
              <a:buNone/>
            </a:pPr>
            <a:r>
              <a:rPr lang="en-IN" dirty="0"/>
              <a:t>},</a:t>
            </a:r>
          </a:p>
          <a:p>
            <a:pPr marL="457200" lvl="2" indent="0">
              <a:buNone/>
            </a:pPr>
            <a:r>
              <a:rPr lang="en-IN" dirty="0"/>
              <a:t>bar: </a:t>
            </a:r>
            <a:r>
              <a:rPr lang="en-IN" b="1" dirty="0"/>
              <a:t>function </a:t>
            </a:r>
            <a:r>
              <a:rPr lang="en-IN" dirty="0"/>
              <a:t>() {</a:t>
            </a:r>
          </a:p>
          <a:p>
            <a:pPr marL="457200" lvl="2" indent="0">
              <a:buNone/>
            </a:pPr>
            <a:r>
              <a:rPr lang="en-IN" b="1" dirty="0" err="1"/>
              <a:t>this</a:t>
            </a:r>
            <a:r>
              <a:rPr lang="en-IN" dirty="0" err="1"/>
              <a:t>.foo</a:t>
            </a:r>
            <a:r>
              <a:rPr lang="en-IN" dirty="0"/>
              <a:t>();</a:t>
            </a:r>
          </a:p>
          <a:p>
            <a:pPr marL="457200" lvl="2" indent="0">
              <a:buNone/>
            </a:pPr>
            <a:r>
              <a:rPr lang="en-US" dirty="0"/>
              <a:t>}, </a:t>
            </a:r>
            <a:r>
              <a:rPr lang="en-US" i="1" dirty="0"/>
              <a:t>// trailing comma is legal in ES5</a:t>
            </a:r>
          </a:p>
          <a:p>
            <a:pPr marL="0" indent="0">
              <a:buNone/>
            </a:pPr>
            <a:r>
              <a:rPr lang="en-IN" dirty="0"/>
              <a:t>}</a:t>
            </a:r>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2865682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From function expressions in object literals to method definitions</a:t>
            </a:r>
          </a:p>
          <a:p>
            <a:pPr marL="0" indent="0">
              <a:buNone/>
            </a:pPr>
            <a:r>
              <a:rPr lang="en-IN" b="1" dirty="0"/>
              <a:t>ES6 has method definitions, special syntax for creating methods:</a:t>
            </a:r>
          </a:p>
          <a:p>
            <a:pPr marL="0" indent="0">
              <a:buNone/>
            </a:pPr>
            <a:r>
              <a:rPr lang="en-IN" b="1" dirty="0" err="1"/>
              <a:t>const</a:t>
            </a:r>
            <a:r>
              <a:rPr lang="en-IN" b="1" dirty="0"/>
              <a:t> </a:t>
            </a:r>
            <a:r>
              <a:rPr lang="en-IN" b="1" dirty="0" err="1"/>
              <a:t>obj</a:t>
            </a:r>
            <a:r>
              <a:rPr lang="en-IN" b="1" dirty="0"/>
              <a:t> = {</a:t>
            </a:r>
          </a:p>
          <a:p>
            <a:pPr marL="0" indent="0">
              <a:buNone/>
            </a:pPr>
            <a:r>
              <a:rPr lang="en-IN" b="1" dirty="0"/>
              <a:t>foo() {</a:t>
            </a:r>
          </a:p>
          <a:p>
            <a:pPr marL="0" indent="0">
              <a:buNone/>
            </a:pPr>
            <a:r>
              <a:rPr lang="en-IN" b="1" dirty="0"/>
              <a:t>···</a:t>
            </a:r>
          </a:p>
          <a:p>
            <a:pPr marL="0" indent="0">
              <a:buNone/>
            </a:pPr>
            <a:r>
              <a:rPr lang="en-IN" b="1" dirty="0"/>
              <a:t>},</a:t>
            </a:r>
          </a:p>
          <a:p>
            <a:pPr marL="0" indent="0">
              <a:buNone/>
            </a:pPr>
            <a:r>
              <a:rPr lang="en-IN" b="1" dirty="0"/>
              <a:t>bar() {</a:t>
            </a:r>
          </a:p>
          <a:p>
            <a:pPr marL="0" indent="0">
              <a:buNone/>
            </a:pPr>
            <a:r>
              <a:rPr lang="en-IN" b="1" dirty="0" err="1"/>
              <a:t>this.foo</a:t>
            </a:r>
            <a:r>
              <a:rPr lang="en-IN" b="1" dirty="0"/>
              <a:t>();</a:t>
            </a:r>
          </a:p>
          <a:p>
            <a:pPr marL="0" indent="0">
              <a:buNone/>
            </a:pPr>
            <a:r>
              <a:rPr lang="en-IN" b="1" dirty="0"/>
              <a:t>},</a:t>
            </a:r>
          </a:p>
          <a:p>
            <a:pPr marL="0" indent="0">
              <a:buNone/>
            </a:pPr>
            <a:r>
              <a:rPr lang="en-IN" b="1" dirty="0"/>
              <a:t>}</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2848989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From constructors to classes</a:t>
            </a:r>
          </a:p>
          <a:p>
            <a:r>
              <a:rPr lang="en-IN" b="1" dirty="0"/>
              <a:t>Derived classes</a:t>
            </a:r>
          </a:p>
          <a:p>
            <a:r>
              <a:rPr lang="en-IN" dirty="0"/>
              <a:t>From objects to Maps</a:t>
            </a:r>
          </a:p>
          <a:p>
            <a:r>
              <a:rPr lang="en-US" dirty="0" err="1"/>
              <a:t>const</a:t>
            </a:r>
            <a:r>
              <a:rPr lang="en-US" dirty="0"/>
              <a:t> map = new Map();</a:t>
            </a:r>
          </a:p>
          <a:p>
            <a:r>
              <a:rPr lang="en-US" dirty="0"/>
              <a:t>function </a:t>
            </a:r>
            <a:r>
              <a:rPr lang="en-US" dirty="0" err="1"/>
              <a:t>countWords</a:t>
            </a:r>
            <a:r>
              <a:rPr lang="en-US" dirty="0"/>
              <a:t>(word) {</a:t>
            </a:r>
          </a:p>
          <a:p>
            <a:r>
              <a:rPr lang="en-US" dirty="0" err="1"/>
              <a:t>const</a:t>
            </a:r>
            <a:r>
              <a:rPr lang="en-US" dirty="0"/>
              <a:t> count = </a:t>
            </a:r>
            <a:r>
              <a:rPr lang="en-US" dirty="0" err="1"/>
              <a:t>map.get</a:t>
            </a:r>
            <a:r>
              <a:rPr lang="en-US" dirty="0"/>
              <a:t>(word) || 0;</a:t>
            </a:r>
          </a:p>
          <a:p>
            <a:r>
              <a:rPr lang="en-US" dirty="0" err="1"/>
              <a:t>map.set</a:t>
            </a:r>
            <a:r>
              <a:rPr lang="en-US" dirty="0"/>
              <a:t>(word, count + 1);</a:t>
            </a:r>
          </a:p>
          <a:p>
            <a:r>
              <a:rPr lang="en-US" dirty="0"/>
              <a:t>}</a:t>
            </a:r>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12565373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New string methods</a:t>
            </a:r>
          </a:p>
          <a:p>
            <a:r>
              <a:rPr lang="en-IN" dirty="0"/>
              <a:t>if (</a:t>
            </a:r>
            <a:r>
              <a:rPr lang="en-IN" dirty="0" err="1"/>
              <a:t>str.indexOf</a:t>
            </a:r>
            <a:r>
              <a:rPr lang="en-IN" dirty="0"/>
              <a:t>('x') === 0) {} // ES5</a:t>
            </a:r>
          </a:p>
          <a:p>
            <a:r>
              <a:rPr lang="en-IN" dirty="0"/>
              <a:t>if (</a:t>
            </a:r>
            <a:r>
              <a:rPr lang="en-IN" dirty="0" err="1"/>
              <a:t>str.startsWith</a:t>
            </a:r>
            <a:r>
              <a:rPr lang="en-IN" dirty="0"/>
              <a:t>('x')) {} // ES6</a:t>
            </a:r>
          </a:p>
          <a:p>
            <a:r>
              <a:rPr lang="en-US" b="1" dirty="0"/>
              <a:t>if </a:t>
            </a:r>
            <a:r>
              <a:rPr lang="en-US" dirty="0"/>
              <a:t>(</a:t>
            </a:r>
            <a:r>
              <a:rPr lang="en-US" dirty="0" err="1"/>
              <a:t>str.indexOf</a:t>
            </a:r>
            <a:r>
              <a:rPr lang="en-US" dirty="0"/>
              <a:t>('x') &gt;= 0) {} </a:t>
            </a:r>
            <a:r>
              <a:rPr lang="en-US" i="1" dirty="0"/>
              <a:t>// ES5</a:t>
            </a:r>
          </a:p>
          <a:p>
            <a:r>
              <a:rPr lang="en-IN" b="1" dirty="0"/>
              <a:t>if </a:t>
            </a:r>
            <a:r>
              <a:rPr lang="en-IN" dirty="0"/>
              <a:t>(</a:t>
            </a:r>
            <a:r>
              <a:rPr lang="en-IN" dirty="0" err="1"/>
              <a:t>str.includes</a:t>
            </a:r>
            <a:r>
              <a:rPr lang="en-IN" dirty="0"/>
              <a:t>('x')) {} </a:t>
            </a:r>
            <a:r>
              <a:rPr lang="en-IN" i="1" dirty="0"/>
              <a:t>// ES6</a:t>
            </a:r>
          </a:p>
          <a:p>
            <a:r>
              <a:rPr lang="en-IN" b="1" dirty="0"/>
              <a:t>new </a:t>
            </a:r>
            <a:r>
              <a:rPr lang="en-IN" dirty="0"/>
              <a:t>Array(3+1).join('#') </a:t>
            </a:r>
            <a:r>
              <a:rPr lang="en-IN" i="1" dirty="0"/>
              <a:t>// ES5</a:t>
            </a:r>
          </a:p>
          <a:p>
            <a:r>
              <a:rPr lang="en-IN" dirty="0"/>
              <a:t>'#'.repeat(3) </a:t>
            </a:r>
            <a:r>
              <a:rPr lang="en-IN" i="1" dirty="0"/>
              <a:t>// ES6</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22136702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New string methods</a:t>
            </a:r>
          </a:p>
          <a:p>
            <a:r>
              <a:rPr lang="en-IN" dirty="0"/>
              <a:t>&gt; 'hello'.</a:t>
            </a:r>
            <a:r>
              <a:rPr lang="en-IN" dirty="0" err="1"/>
              <a:t>startsWith</a:t>
            </a:r>
            <a:r>
              <a:rPr lang="en-IN" dirty="0"/>
              <a:t>('hell')</a:t>
            </a:r>
          </a:p>
          <a:p>
            <a:r>
              <a:rPr lang="en-IN" dirty="0"/>
              <a:t>true</a:t>
            </a:r>
          </a:p>
          <a:p>
            <a:r>
              <a:rPr lang="en-IN" dirty="0"/>
              <a:t>&gt; 'hello'.</a:t>
            </a:r>
            <a:r>
              <a:rPr lang="en-IN" dirty="0" err="1"/>
              <a:t>endsWith</a:t>
            </a:r>
            <a:r>
              <a:rPr lang="en-IN" dirty="0"/>
              <a:t>('</a:t>
            </a:r>
            <a:r>
              <a:rPr lang="en-IN" dirty="0" err="1"/>
              <a:t>ello</a:t>
            </a:r>
            <a:r>
              <a:rPr lang="en-IN" dirty="0"/>
              <a:t>')</a:t>
            </a:r>
          </a:p>
          <a:p>
            <a:r>
              <a:rPr lang="en-IN" dirty="0"/>
              <a:t>true</a:t>
            </a:r>
          </a:p>
          <a:p>
            <a:r>
              <a:rPr lang="en-IN" dirty="0"/>
              <a:t>&gt; '</a:t>
            </a:r>
            <a:r>
              <a:rPr lang="en-IN" dirty="0" err="1"/>
              <a:t>hello'.includes</a:t>
            </a:r>
            <a:r>
              <a:rPr lang="en-IN" dirty="0"/>
              <a:t>('ell')</a:t>
            </a:r>
          </a:p>
          <a:p>
            <a:r>
              <a:rPr lang="en-IN" dirty="0"/>
              <a:t>true</a:t>
            </a:r>
          </a:p>
          <a:p>
            <a:r>
              <a:rPr lang="en-IN" dirty="0"/>
              <a:t>&gt; 'doo '.repeat(3)</a:t>
            </a:r>
          </a:p>
          <a:p>
            <a:r>
              <a:rPr lang="en-IN" dirty="0"/>
              <a:t>'doo </a:t>
            </a:r>
            <a:r>
              <a:rPr lang="en-IN" dirty="0" err="1"/>
              <a:t>doo</a:t>
            </a:r>
            <a:r>
              <a:rPr lang="en-IN" dirty="0"/>
              <a:t> </a:t>
            </a:r>
            <a:r>
              <a:rPr lang="en-IN" dirty="0" err="1"/>
              <a:t>doo</a:t>
            </a:r>
            <a:r>
              <a:rPr lang="en-IN" dirty="0"/>
              <a:t> '</a:t>
            </a:r>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155336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does not throw an error if the number of arguments passed during a function invocation are different than the number of parameters listed during function definition. </a:t>
            </a:r>
          </a:p>
          <a:p>
            <a:r>
              <a:rPr lang="en-US" dirty="0"/>
              <a:t>This should make it clear that parameters and arguments should be treated as two different entities.</a:t>
            </a:r>
          </a:p>
          <a:p>
            <a:endParaRPr lang="en-IN" dirty="0"/>
          </a:p>
        </p:txBody>
      </p:sp>
      <p:sp>
        <p:nvSpPr>
          <p:cNvPr id="3" name="Title 2"/>
          <p:cNvSpPr>
            <a:spLocks noGrp="1"/>
          </p:cNvSpPr>
          <p:nvPr>
            <p:ph type="title"/>
          </p:nvPr>
        </p:nvSpPr>
        <p:spPr/>
        <p:txBody>
          <a:bodyPr/>
          <a:lstStyle/>
          <a:p>
            <a:r>
              <a:rPr lang="en-IN" dirty="0"/>
              <a:t>Argument Passing  </a:t>
            </a:r>
            <a:br>
              <a:rPr lang="en-IN" dirty="0"/>
            </a:br>
            <a:endParaRPr lang="en-IN" dirty="0"/>
          </a:p>
        </p:txBody>
      </p:sp>
    </p:spTree>
    <p:extLst>
      <p:ext uri="{BB962C8B-B14F-4D97-AF65-F5344CB8AC3E}">
        <p14:creationId xmlns:p14="http://schemas.microsoft.com/office/powerpoint/2010/main" val="3146444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b="1" dirty="0"/>
              <a:t>New string methods</a:t>
            </a:r>
          </a:p>
          <a:p>
            <a:r>
              <a:rPr lang="en-IN" dirty="0"/>
              <a:t>// String interpolation via template literals (in </a:t>
            </a:r>
            <a:r>
              <a:rPr lang="en-IN" dirty="0" err="1"/>
              <a:t>backticks</a:t>
            </a:r>
            <a:r>
              <a:rPr lang="en-IN" dirty="0"/>
              <a:t>)</a:t>
            </a:r>
          </a:p>
          <a:p>
            <a:r>
              <a:rPr lang="en-IN" dirty="0" err="1"/>
              <a:t>const</a:t>
            </a:r>
            <a:r>
              <a:rPr lang="en-IN" dirty="0"/>
              <a:t> first = 'Jane';</a:t>
            </a:r>
          </a:p>
          <a:p>
            <a:r>
              <a:rPr lang="en-IN" dirty="0" err="1"/>
              <a:t>const</a:t>
            </a:r>
            <a:r>
              <a:rPr lang="en-IN" dirty="0"/>
              <a:t> last = 'Doe';</a:t>
            </a:r>
          </a:p>
          <a:p>
            <a:r>
              <a:rPr lang="en-IN" dirty="0"/>
              <a:t>console.log(`Hello ${first} ${last}!`);</a:t>
            </a:r>
          </a:p>
          <a:p>
            <a:r>
              <a:rPr lang="en-IN" dirty="0"/>
              <a:t>// Hello Jane Doe!</a:t>
            </a:r>
          </a:p>
          <a:p>
            <a:r>
              <a:rPr lang="en-IN" dirty="0"/>
              <a:t>// Template literals also let you create strings with multiple lines</a:t>
            </a:r>
          </a:p>
          <a:p>
            <a:r>
              <a:rPr lang="en-IN" dirty="0" err="1"/>
              <a:t>const</a:t>
            </a:r>
            <a:r>
              <a:rPr lang="en-IN" dirty="0"/>
              <a:t> </a:t>
            </a:r>
            <a:r>
              <a:rPr lang="en-IN" dirty="0" err="1"/>
              <a:t>multiLine</a:t>
            </a:r>
            <a:r>
              <a:rPr lang="en-IN" dirty="0"/>
              <a:t> = `</a:t>
            </a:r>
          </a:p>
          <a:p>
            <a:r>
              <a:rPr lang="en-IN" dirty="0"/>
              <a:t>This is</a:t>
            </a:r>
          </a:p>
          <a:p>
            <a:r>
              <a:rPr lang="en-IN" dirty="0"/>
              <a:t>a string</a:t>
            </a:r>
          </a:p>
          <a:p>
            <a:r>
              <a:rPr lang="en-IN" dirty="0"/>
              <a:t>with multiple</a:t>
            </a:r>
          </a:p>
          <a:p>
            <a:r>
              <a:rPr lang="en-IN" dirty="0"/>
              <a:t>lines`;</a:t>
            </a:r>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14151123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From apply() to </a:t>
            </a:r>
            <a:r>
              <a:rPr lang="en-IN" b="1" dirty="0" err="1"/>
              <a:t>Array.prototype.fill</a:t>
            </a:r>
            <a:r>
              <a:rPr lang="en-IN" b="1" dirty="0"/>
              <a:t>()</a:t>
            </a:r>
          </a:p>
          <a:p>
            <a:r>
              <a:rPr lang="en-US" dirty="0"/>
              <a:t>// ES6</a:t>
            </a:r>
          </a:p>
          <a:p>
            <a:r>
              <a:rPr lang="en-US" dirty="0" err="1"/>
              <a:t>const</a:t>
            </a:r>
            <a:r>
              <a:rPr lang="en-US" dirty="0"/>
              <a:t> arr4 = new Array(2).fill('x');</a:t>
            </a:r>
          </a:p>
          <a:p>
            <a:r>
              <a:rPr lang="en-US" dirty="0"/>
              <a:t>// ['x', 'x']</a:t>
            </a:r>
            <a:endParaRPr lang="en-IN" dirty="0"/>
          </a:p>
        </p:txBody>
      </p:sp>
      <p:sp>
        <p:nvSpPr>
          <p:cNvPr id="3" name="Title 2"/>
          <p:cNvSpPr>
            <a:spLocks noGrp="1"/>
          </p:cNvSpPr>
          <p:nvPr>
            <p:ph type="title"/>
          </p:nvPr>
        </p:nvSpPr>
        <p:spPr/>
        <p:txBody>
          <a:bodyPr/>
          <a:lstStyle/>
          <a:p>
            <a:r>
              <a:rPr lang="en-IN" dirty="0"/>
              <a:t>Core ES6 Features</a:t>
            </a:r>
          </a:p>
        </p:txBody>
      </p:sp>
    </p:spTree>
    <p:extLst>
      <p:ext uri="{BB962C8B-B14F-4D97-AF65-F5344CB8AC3E}">
        <p14:creationId xmlns:p14="http://schemas.microsoft.com/office/powerpoint/2010/main" val="10441649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New integer literals</a:t>
            </a:r>
          </a:p>
          <a:p>
            <a:r>
              <a:rPr lang="en-US" dirty="0"/>
              <a:t>You can now specify integers in binary and octal notation:</a:t>
            </a:r>
          </a:p>
          <a:p>
            <a:r>
              <a:rPr lang="en-US" dirty="0"/>
              <a:t>&gt; 0xFF // ES5: hexadecimal</a:t>
            </a:r>
          </a:p>
          <a:p>
            <a:r>
              <a:rPr lang="en-US" dirty="0"/>
              <a:t>255</a:t>
            </a:r>
          </a:p>
          <a:p>
            <a:r>
              <a:rPr lang="en-US" dirty="0"/>
              <a:t>&gt; 0b11 // ES6: binary</a:t>
            </a:r>
          </a:p>
          <a:p>
            <a:r>
              <a:rPr lang="en-US" dirty="0"/>
              <a:t>3</a:t>
            </a:r>
          </a:p>
          <a:p>
            <a:r>
              <a:rPr lang="en-US" dirty="0"/>
              <a:t>&gt; 0o10 // ES6: octal</a:t>
            </a:r>
            <a:endParaRPr lang="en-IN" dirty="0"/>
          </a:p>
        </p:txBody>
      </p:sp>
      <p:sp>
        <p:nvSpPr>
          <p:cNvPr id="3" name="Title 2"/>
          <p:cNvSpPr>
            <a:spLocks noGrp="1"/>
          </p:cNvSpPr>
          <p:nvPr>
            <p:ph type="title"/>
          </p:nvPr>
        </p:nvSpPr>
        <p:spPr/>
        <p:txBody>
          <a:bodyPr/>
          <a:lstStyle/>
          <a:p>
            <a:r>
              <a:rPr lang="en-US" dirty="0"/>
              <a:t>New number and Math features</a:t>
            </a:r>
            <a:endParaRPr lang="en-IN" dirty="0"/>
          </a:p>
        </p:txBody>
      </p:sp>
    </p:spTree>
    <p:extLst>
      <p:ext uri="{BB962C8B-B14F-4D97-AF65-F5344CB8AC3E}">
        <p14:creationId xmlns:p14="http://schemas.microsoft.com/office/powerpoint/2010/main" val="3883366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New Number properties</a:t>
            </a:r>
          </a:p>
          <a:p>
            <a:r>
              <a:rPr lang="en-IN" dirty="0"/>
              <a:t>&gt; </a:t>
            </a:r>
            <a:r>
              <a:rPr lang="en-IN" dirty="0" err="1"/>
              <a:t>Number.isInteger</a:t>
            </a:r>
            <a:r>
              <a:rPr lang="en-IN" dirty="0"/>
              <a:t>(1.05)</a:t>
            </a:r>
          </a:p>
          <a:p>
            <a:r>
              <a:rPr lang="en-IN" dirty="0"/>
              <a:t>false</a:t>
            </a:r>
          </a:p>
          <a:p>
            <a:r>
              <a:rPr lang="en-IN" dirty="0"/>
              <a:t>&gt; </a:t>
            </a:r>
            <a:r>
              <a:rPr lang="en-IN" dirty="0" err="1"/>
              <a:t>Number.isInteger</a:t>
            </a:r>
            <a:r>
              <a:rPr lang="en-IN" dirty="0"/>
              <a:t>(1)</a:t>
            </a:r>
          </a:p>
          <a:p>
            <a:r>
              <a:rPr lang="en-IN" dirty="0"/>
              <a:t>true</a:t>
            </a:r>
          </a:p>
          <a:p>
            <a:r>
              <a:rPr lang="en-IN" dirty="0"/>
              <a:t>&gt; </a:t>
            </a:r>
            <a:r>
              <a:rPr lang="en-IN" dirty="0" err="1"/>
              <a:t>Number.isInteger</a:t>
            </a:r>
            <a:r>
              <a:rPr lang="en-IN" dirty="0"/>
              <a:t>(-3.1)</a:t>
            </a:r>
          </a:p>
          <a:p>
            <a:r>
              <a:rPr lang="en-IN" dirty="0"/>
              <a:t>false</a:t>
            </a:r>
          </a:p>
          <a:p>
            <a:r>
              <a:rPr lang="en-IN" dirty="0"/>
              <a:t>&gt; </a:t>
            </a:r>
            <a:r>
              <a:rPr lang="en-IN" dirty="0" err="1"/>
              <a:t>Number.isInteger</a:t>
            </a:r>
            <a:r>
              <a:rPr lang="en-IN" dirty="0"/>
              <a:t>(-3)</a:t>
            </a:r>
          </a:p>
          <a:p>
            <a:r>
              <a:rPr lang="en-IN" dirty="0"/>
              <a:t>true</a:t>
            </a:r>
          </a:p>
        </p:txBody>
      </p:sp>
      <p:sp>
        <p:nvSpPr>
          <p:cNvPr id="3" name="Title 2"/>
          <p:cNvSpPr>
            <a:spLocks noGrp="1"/>
          </p:cNvSpPr>
          <p:nvPr>
            <p:ph type="title"/>
          </p:nvPr>
        </p:nvSpPr>
        <p:spPr/>
        <p:txBody>
          <a:bodyPr/>
          <a:lstStyle/>
          <a:p>
            <a:r>
              <a:rPr lang="en-US" dirty="0"/>
              <a:t>New number and Math features</a:t>
            </a:r>
            <a:endParaRPr lang="en-IN" dirty="0"/>
          </a:p>
        </p:txBody>
      </p:sp>
    </p:spTree>
    <p:extLst>
      <p:ext uri="{BB962C8B-B14F-4D97-AF65-F5344CB8AC3E}">
        <p14:creationId xmlns:p14="http://schemas.microsoft.com/office/powerpoint/2010/main" val="35119089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Number.isSafeInteger</a:t>
            </a:r>
            <a:r>
              <a:rPr lang="en-US" dirty="0"/>
              <a:t>(9007199254740995)</a:t>
            </a:r>
          </a:p>
          <a:p>
            <a:r>
              <a:rPr lang="en-IN" dirty="0"/>
              <a:t>false</a:t>
            </a:r>
          </a:p>
          <a:p>
            <a:r>
              <a:rPr lang="en-IN" dirty="0"/>
              <a:t>&gt; </a:t>
            </a:r>
            <a:r>
              <a:rPr lang="en-IN" dirty="0" err="1"/>
              <a:t>Number.isSafeInteger</a:t>
            </a:r>
            <a:r>
              <a:rPr lang="en-IN" dirty="0"/>
              <a:t>(10)</a:t>
            </a:r>
          </a:p>
          <a:p>
            <a:r>
              <a:rPr lang="en-IN" dirty="0"/>
              <a:t>true</a:t>
            </a:r>
          </a:p>
          <a:p>
            <a:r>
              <a:rPr lang="en-IN" dirty="0"/>
              <a:t>&gt; </a:t>
            </a:r>
            <a:r>
              <a:rPr lang="en-IN" dirty="0" err="1"/>
              <a:t>Number.isSafeInteger</a:t>
            </a:r>
            <a:r>
              <a:rPr lang="en-IN" dirty="0"/>
              <a:t>(9007199254740986)</a:t>
            </a:r>
          </a:p>
          <a:p>
            <a:r>
              <a:rPr lang="en-IN" dirty="0"/>
              <a:t>true</a:t>
            </a:r>
          </a:p>
        </p:txBody>
      </p:sp>
      <p:sp>
        <p:nvSpPr>
          <p:cNvPr id="3" name="Title 2"/>
          <p:cNvSpPr>
            <a:spLocks noGrp="1"/>
          </p:cNvSpPr>
          <p:nvPr>
            <p:ph type="title"/>
          </p:nvPr>
        </p:nvSpPr>
        <p:spPr/>
        <p:txBody>
          <a:bodyPr/>
          <a:lstStyle/>
          <a:p>
            <a:r>
              <a:rPr lang="en-US" dirty="0"/>
              <a:t>New number and Math features</a:t>
            </a:r>
            <a:endParaRPr lang="en-IN" dirty="0"/>
          </a:p>
        </p:txBody>
      </p:sp>
    </p:spTree>
    <p:extLst>
      <p:ext uri="{BB962C8B-B14F-4D97-AF65-F5344CB8AC3E}">
        <p14:creationId xmlns:p14="http://schemas.microsoft.com/office/powerpoint/2010/main" val="10602542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Math.cbrt</a:t>
            </a:r>
            <a:r>
              <a:rPr lang="en-US" dirty="0"/>
              <a:t>(x)</a:t>
            </a:r>
          </a:p>
          <a:p>
            <a:r>
              <a:rPr lang="en-US" dirty="0" err="1"/>
              <a:t>Math.cbrt</a:t>
            </a:r>
            <a:r>
              <a:rPr lang="en-US" dirty="0"/>
              <a:t>(x) returns the cube root of x (∛x).</a:t>
            </a:r>
          </a:p>
          <a:p>
            <a:r>
              <a:rPr lang="en-US" dirty="0"/>
              <a:t>&gt; </a:t>
            </a:r>
            <a:r>
              <a:rPr lang="en-US" dirty="0" err="1"/>
              <a:t>Math.cbrt</a:t>
            </a:r>
            <a:r>
              <a:rPr lang="en-US" dirty="0"/>
              <a:t>(8)</a:t>
            </a:r>
          </a:p>
          <a:p>
            <a:r>
              <a:rPr lang="en-US" dirty="0"/>
              <a:t>2</a:t>
            </a:r>
            <a:endParaRPr lang="en-IN" dirty="0"/>
          </a:p>
        </p:txBody>
      </p:sp>
      <p:sp>
        <p:nvSpPr>
          <p:cNvPr id="3" name="Title 2"/>
          <p:cNvSpPr>
            <a:spLocks noGrp="1"/>
          </p:cNvSpPr>
          <p:nvPr>
            <p:ph type="title"/>
          </p:nvPr>
        </p:nvSpPr>
        <p:spPr/>
        <p:txBody>
          <a:bodyPr/>
          <a:lstStyle/>
          <a:p>
            <a:r>
              <a:rPr lang="en-US" dirty="0"/>
              <a:t>New number and Math features</a:t>
            </a:r>
            <a:endParaRPr lang="en-IN" dirty="0"/>
          </a:p>
        </p:txBody>
      </p:sp>
    </p:spTree>
    <p:extLst>
      <p:ext uri="{BB962C8B-B14F-4D97-AF65-F5344CB8AC3E}">
        <p14:creationId xmlns:p14="http://schemas.microsoft.com/office/powerpoint/2010/main" val="637597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i="1" dirty="0"/>
              <a:t>// lib/</a:t>
            </a:r>
            <a:r>
              <a:rPr lang="en-IN" i="1" dirty="0" err="1"/>
              <a:t>math.mjs</a:t>
            </a:r>
            <a:endParaRPr lang="en-IN" dirty="0"/>
          </a:p>
          <a:p>
            <a:r>
              <a:rPr lang="en-IN" dirty="0"/>
              <a:t>export function sum (x, y) { return x + y }</a:t>
            </a:r>
          </a:p>
          <a:p>
            <a:r>
              <a:rPr lang="en-IN" dirty="0"/>
              <a:t>export </a:t>
            </a:r>
            <a:r>
              <a:rPr lang="en-IN" dirty="0" err="1"/>
              <a:t>var</a:t>
            </a:r>
            <a:r>
              <a:rPr lang="en-IN" dirty="0"/>
              <a:t> pi = 3.141593</a:t>
            </a:r>
          </a:p>
          <a:p>
            <a:endParaRPr lang="en-IN" dirty="0"/>
          </a:p>
          <a:p>
            <a:r>
              <a:rPr lang="en-IN" dirty="0"/>
              <a:t>//  </a:t>
            </a:r>
            <a:r>
              <a:rPr lang="en-IN" dirty="0" err="1"/>
              <a:t>someApp.mjs</a:t>
            </a:r>
            <a:endParaRPr lang="en-IN" dirty="0"/>
          </a:p>
          <a:p>
            <a:r>
              <a:rPr lang="en-IN" dirty="0"/>
              <a:t>import * as math from "lib/</a:t>
            </a:r>
            <a:r>
              <a:rPr lang="en-IN" dirty="0" err="1"/>
              <a:t>math.mjs</a:t>
            </a:r>
            <a:r>
              <a:rPr lang="en-IN" dirty="0"/>
              <a:t>"</a:t>
            </a:r>
          </a:p>
          <a:p>
            <a:r>
              <a:rPr lang="en-IN" dirty="0"/>
              <a:t>console.log("2</a:t>
            </a:r>
            <a:r>
              <a:rPr lang="el-GR" dirty="0"/>
              <a:t>π = " + </a:t>
            </a:r>
            <a:r>
              <a:rPr lang="en-IN" dirty="0" err="1"/>
              <a:t>math.sum</a:t>
            </a:r>
            <a:r>
              <a:rPr lang="en-IN" dirty="0"/>
              <a:t>(</a:t>
            </a:r>
            <a:r>
              <a:rPr lang="en-IN" dirty="0" err="1"/>
              <a:t>math.pi</a:t>
            </a:r>
            <a:r>
              <a:rPr lang="en-IN" dirty="0"/>
              <a:t>, </a:t>
            </a:r>
            <a:r>
              <a:rPr lang="en-IN" dirty="0" err="1"/>
              <a:t>math.pi</a:t>
            </a:r>
            <a:r>
              <a:rPr lang="en-IN" dirty="0"/>
              <a:t>))</a:t>
            </a:r>
          </a:p>
          <a:p>
            <a:endParaRPr lang="en-IN" dirty="0"/>
          </a:p>
          <a:p>
            <a:r>
              <a:rPr lang="en-IN" dirty="0"/>
              <a:t>//  </a:t>
            </a:r>
            <a:r>
              <a:rPr lang="en-IN" dirty="0" err="1"/>
              <a:t>otherApp.mjs</a:t>
            </a:r>
            <a:endParaRPr lang="en-IN" dirty="0"/>
          </a:p>
          <a:p>
            <a:r>
              <a:rPr lang="en-IN" dirty="0"/>
              <a:t>import { sum, pi } from "lib/</a:t>
            </a:r>
            <a:r>
              <a:rPr lang="en-IN" dirty="0" err="1"/>
              <a:t>math.mjs</a:t>
            </a:r>
            <a:r>
              <a:rPr lang="en-IN" dirty="0"/>
              <a:t>"</a:t>
            </a:r>
          </a:p>
          <a:p>
            <a:r>
              <a:rPr lang="en-IN" dirty="0"/>
              <a:t>console.log("2</a:t>
            </a:r>
            <a:r>
              <a:rPr lang="el-GR" dirty="0"/>
              <a:t>π = " + </a:t>
            </a:r>
            <a:r>
              <a:rPr lang="en-IN" dirty="0"/>
              <a:t>sum(pi, pi))</a:t>
            </a:r>
          </a:p>
        </p:txBody>
      </p:sp>
      <p:sp>
        <p:nvSpPr>
          <p:cNvPr id="3" name="Title 2"/>
          <p:cNvSpPr>
            <a:spLocks noGrp="1"/>
          </p:cNvSpPr>
          <p:nvPr>
            <p:ph type="title"/>
          </p:nvPr>
        </p:nvSpPr>
        <p:spPr/>
        <p:txBody>
          <a:bodyPr/>
          <a:lstStyle/>
          <a:p>
            <a:r>
              <a:rPr lang="en-IN" dirty="0"/>
              <a:t>Export and Import</a:t>
            </a:r>
          </a:p>
        </p:txBody>
      </p:sp>
    </p:spTree>
    <p:extLst>
      <p:ext uri="{BB962C8B-B14F-4D97-AF65-F5344CB8AC3E}">
        <p14:creationId xmlns:p14="http://schemas.microsoft.com/office/powerpoint/2010/main" val="1176482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FFBDE6-3CAF-4BFB-B8BD-45D783F00CB7}"/>
              </a:ext>
            </a:extLst>
          </p:cNvPr>
          <p:cNvSpPr>
            <a:spLocks noGrp="1"/>
          </p:cNvSpPr>
          <p:nvPr>
            <p:ph sz="quarter" idx="12"/>
          </p:nvPr>
        </p:nvSpPr>
        <p:spPr/>
        <p:txBody>
          <a:bodyPr/>
          <a:lstStyle/>
          <a:p>
            <a:r>
              <a:rPr lang="en-US" dirty="0"/>
              <a:t>Currying in </a:t>
            </a:r>
            <a:r>
              <a:rPr lang="en-US" dirty="0" err="1"/>
              <a:t>Javascript</a:t>
            </a:r>
            <a:r>
              <a:rPr lang="en-US" dirty="0"/>
              <a:t> is nothing but changing a function with multiple arguments to a function which takes only one argument.</a:t>
            </a:r>
          </a:p>
          <a:p>
            <a:r>
              <a:rPr lang="en-US" dirty="0"/>
              <a:t>we take one argument at a time and return a function which takes an another argument. it goes on until there is no argument to pass.</a:t>
            </a:r>
          </a:p>
          <a:p>
            <a:endParaRPr lang="en-IN" dirty="0"/>
          </a:p>
        </p:txBody>
      </p:sp>
      <p:sp>
        <p:nvSpPr>
          <p:cNvPr id="3" name="Title 2">
            <a:extLst>
              <a:ext uri="{FF2B5EF4-FFF2-40B4-BE49-F238E27FC236}">
                <a16:creationId xmlns:a16="http://schemas.microsoft.com/office/drawing/2014/main" id="{259D8FF7-EA7A-4FA6-A77C-2251DE639B35}"/>
              </a:ext>
            </a:extLst>
          </p:cNvPr>
          <p:cNvSpPr>
            <a:spLocks noGrp="1"/>
          </p:cNvSpPr>
          <p:nvPr>
            <p:ph type="title"/>
          </p:nvPr>
        </p:nvSpPr>
        <p:spPr/>
        <p:txBody>
          <a:bodyPr/>
          <a:lstStyle/>
          <a:p>
            <a:r>
              <a:rPr lang="en-IN" dirty="0"/>
              <a:t>Currying</a:t>
            </a:r>
          </a:p>
        </p:txBody>
      </p:sp>
    </p:spTree>
    <p:extLst>
      <p:ext uri="{BB962C8B-B14F-4D97-AF65-F5344CB8AC3E}">
        <p14:creationId xmlns:p14="http://schemas.microsoft.com/office/powerpoint/2010/main" val="7117470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9D8FF7-EA7A-4FA6-A77C-2251DE639B35}"/>
              </a:ext>
            </a:extLst>
          </p:cNvPr>
          <p:cNvSpPr>
            <a:spLocks noGrp="1"/>
          </p:cNvSpPr>
          <p:nvPr>
            <p:ph type="title"/>
          </p:nvPr>
        </p:nvSpPr>
        <p:spPr/>
        <p:txBody>
          <a:bodyPr/>
          <a:lstStyle/>
          <a:p>
            <a:r>
              <a:rPr lang="en-IN" dirty="0"/>
              <a:t>Currying</a:t>
            </a:r>
          </a:p>
        </p:txBody>
      </p:sp>
      <p:pic>
        <p:nvPicPr>
          <p:cNvPr id="1026" name="Picture 2">
            <a:extLst>
              <a:ext uri="{FF2B5EF4-FFF2-40B4-BE49-F238E27FC236}">
                <a16:creationId xmlns:a16="http://schemas.microsoft.com/office/drawing/2014/main" id="{33E71BCB-A1CB-4C81-8918-3C8062526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41389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1360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9D8FF7-EA7A-4FA6-A77C-2251DE639B35}"/>
              </a:ext>
            </a:extLst>
          </p:cNvPr>
          <p:cNvSpPr>
            <a:spLocks noGrp="1"/>
          </p:cNvSpPr>
          <p:nvPr>
            <p:ph type="title"/>
          </p:nvPr>
        </p:nvSpPr>
        <p:spPr/>
        <p:txBody>
          <a:bodyPr/>
          <a:lstStyle/>
          <a:p>
            <a:r>
              <a:rPr lang="en-IN" dirty="0"/>
              <a:t>Currying</a:t>
            </a:r>
          </a:p>
        </p:txBody>
      </p:sp>
      <p:pic>
        <p:nvPicPr>
          <p:cNvPr id="2050" name="Picture 2" descr="function curry">
            <a:extLst>
              <a:ext uri="{FF2B5EF4-FFF2-40B4-BE49-F238E27FC236}">
                <a16:creationId xmlns:a16="http://schemas.microsoft.com/office/drawing/2014/main" id="{408BA1E4-882E-44D1-9D04-816A6C08A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52612"/>
            <a:ext cx="7204786" cy="4014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A4D83A-4AF6-4CC3-8321-97BA4EE8ABC7}"/>
              </a:ext>
            </a:extLst>
          </p:cNvPr>
          <p:cNvSpPr txBox="1"/>
          <p:nvPr/>
        </p:nvSpPr>
        <p:spPr>
          <a:xfrm>
            <a:off x="533400" y="1295400"/>
            <a:ext cx="7924800" cy="646331"/>
          </a:xfrm>
          <a:prstGeom prst="rect">
            <a:avLst/>
          </a:prstGeom>
          <a:noFill/>
        </p:spPr>
        <p:txBody>
          <a:bodyPr wrap="square" rtlCol="0">
            <a:spAutoFit/>
          </a:bodyPr>
          <a:lstStyle/>
          <a:p>
            <a:r>
              <a:rPr lang="en-US"/>
              <a:t>curry functions retains the state of the variable in it. it is called as Closure in javascript.</a:t>
            </a:r>
            <a:endParaRPr lang="en-IN" dirty="0"/>
          </a:p>
        </p:txBody>
      </p:sp>
    </p:spTree>
    <p:extLst>
      <p:ext uri="{BB962C8B-B14F-4D97-AF65-F5344CB8AC3E}">
        <p14:creationId xmlns:p14="http://schemas.microsoft.com/office/powerpoint/2010/main" val="2817046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elements/1.1/"/>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4961</TotalTime>
  <Words>6022</Words>
  <Application>Microsoft Office PowerPoint</Application>
  <PresentationFormat>On-screen Show (4:3)</PresentationFormat>
  <Paragraphs>766</Paragraphs>
  <Slides>116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116</vt:i4>
      </vt:variant>
    </vt:vector>
  </HeadingPairs>
  <TitlesOfParts>
    <vt:vector size="120" baseType="lpstr">
      <vt:lpstr>Arial</vt:lpstr>
      <vt:lpstr>Calibri</vt:lpstr>
      <vt:lpstr>x-locale-heading-primary</vt:lpstr>
      <vt:lpstr>Pencils_02_2012</vt:lpstr>
      <vt:lpstr>PowerPoint Presentation</vt:lpstr>
      <vt:lpstr>Primitive Types &amp; Reference Types in JavaScript </vt:lpstr>
      <vt:lpstr>Primitive Types </vt:lpstr>
      <vt:lpstr>Reference Types </vt:lpstr>
      <vt:lpstr>Copying a primitive: </vt:lpstr>
      <vt:lpstr>Copying a reference: </vt:lpstr>
      <vt:lpstr>Dynamically creating properties on objects using javascript</vt:lpstr>
      <vt:lpstr>Argument Passing   </vt:lpstr>
      <vt:lpstr>Argument Passing   </vt:lpstr>
      <vt:lpstr>Argument Passing   </vt:lpstr>
      <vt:lpstr>Argument Passing   </vt:lpstr>
      <vt:lpstr>The arguments parameter </vt:lpstr>
      <vt:lpstr>The arguments parameter </vt:lpstr>
      <vt:lpstr>Determining Type</vt:lpstr>
      <vt:lpstr>Scope</vt:lpstr>
      <vt:lpstr>Scope</vt:lpstr>
      <vt:lpstr>Scope</vt:lpstr>
      <vt:lpstr>Scope</vt:lpstr>
      <vt:lpstr>Scope</vt:lpstr>
      <vt:lpstr>Scope</vt:lpstr>
      <vt:lpstr>Scope</vt:lpstr>
      <vt:lpstr>Scope</vt:lpstr>
      <vt:lpstr>Scope</vt:lpstr>
      <vt:lpstr>Scope</vt:lpstr>
      <vt:lpstr>Execution context, Scope chain and JavaScript internals</vt:lpstr>
      <vt:lpstr>Execution context, Scope chain and JavaScript internals</vt:lpstr>
      <vt:lpstr>Execution context, Scope chain and JavaScript internals</vt:lpstr>
      <vt:lpstr>Execution context stack (ECS):</vt:lpstr>
      <vt:lpstr>Execution Context</vt:lpstr>
      <vt:lpstr>Execution Context</vt:lpstr>
      <vt:lpstr>PowerPoint Presentation</vt:lpstr>
      <vt:lpstr>Execution Context</vt:lpstr>
      <vt:lpstr>Scope Chain Augmentation </vt:lpstr>
      <vt:lpstr>With Statement</vt:lpstr>
      <vt:lpstr>Memory</vt:lpstr>
      <vt:lpstr>Memory life cycle </vt:lpstr>
      <vt:lpstr>Memory Allocation</vt:lpstr>
      <vt:lpstr>Allocation in JavaScript - Value initialization </vt:lpstr>
      <vt:lpstr>Allocation in JavaScript - Value initialization </vt:lpstr>
      <vt:lpstr>Memory Allocation</vt:lpstr>
      <vt:lpstr>Memory Allocation</vt:lpstr>
      <vt:lpstr>Memory Allocation</vt:lpstr>
      <vt:lpstr>Garbage Collection</vt:lpstr>
      <vt:lpstr>Reference-counting garbage collection</vt:lpstr>
      <vt:lpstr>Reference-counting garbage collection</vt:lpstr>
      <vt:lpstr>Reference-counting garbage collection</vt:lpstr>
      <vt:lpstr>Reference-counting garbage collection</vt:lpstr>
      <vt:lpstr>Limitation: Circular references </vt:lpstr>
      <vt:lpstr>Limitation: Circular references </vt:lpstr>
      <vt:lpstr>Limitation: Circular references </vt:lpstr>
      <vt:lpstr>Limitation: Circular references </vt:lpstr>
      <vt:lpstr>Mark-and-sweep algorithm</vt:lpstr>
      <vt:lpstr>Mark-and-sweep algorithm</vt:lpstr>
      <vt:lpstr>Mark-and-sweep algorithm</vt:lpstr>
      <vt:lpstr>Garbage Collection</vt:lpstr>
      <vt:lpstr>Garbage Collection</vt:lpstr>
      <vt:lpstr>Regular Expression</vt:lpstr>
      <vt:lpstr>ECMA Standards</vt:lpstr>
      <vt:lpstr>Goals for ES6</vt:lpstr>
      <vt:lpstr>Goals for ES6</vt:lpstr>
      <vt:lpstr>Goals for ES6</vt:lpstr>
      <vt:lpstr>Categories of ES6 features</vt:lpstr>
      <vt:lpstr>A brief history of ECMAScript</vt:lpstr>
      <vt:lpstr>A brief history of ECMAScript</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New number and Math features</vt:lpstr>
      <vt:lpstr>New number and Math features</vt:lpstr>
      <vt:lpstr>New number and Math features</vt:lpstr>
      <vt:lpstr>New number and Math features</vt:lpstr>
      <vt:lpstr>Export and Import</vt:lpstr>
      <vt:lpstr>Currying</vt:lpstr>
      <vt:lpstr>Currying</vt:lpstr>
      <vt:lpstr>Currying</vt:lpstr>
      <vt:lpstr>Currying</vt:lpstr>
      <vt:lpstr>Bind</vt:lpstr>
      <vt:lpstr>What exactly is a module?</vt:lpstr>
      <vt:lpstr>JavaScript TypedArray</vt:lpstr>
      <vt:lpstr>JavaScript TypedArray</vt:lpstr>
      <vt:lpstr>JavaScript TypedArray</vt:lpstr>
      <vt:lpstr>JavaScript TypedArray</vt:lpstr>
      <vt:lpstr>JavaScript TypedArray</vt:lpstr>
      <vt:lpstr>Spread vs Rest</vt:lpstr>
      <vt:lpstr>Namespace</vt:lpstr>
      <vt:lpstr>CORS</vt:lpstr>
      <vt:lpstr>Iterators</vt:lpstr>
      <vt:lpstr>Iterators</vt:lpstr>
      <vt:lpstr>Generators</vt:lpstr>
      <vt:lpstr>Generators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816</cp:revision>
  <dcterms:created xsi:type="dcterms:W3CDTF">2012-03-13T15:47:14Z</dcterms:created>
  <dcterms:modified xsi:type="dcterms:W3CDTF">2021-08-26T03:42:29Z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